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403" r:id="rId5"/>
    <p:sldId id="408" r:id="rId6"/>
    <p:sldId id="436" r:id="rId7"/>
    <p:sldId id="413" r:id="rId8"/>
    <p:sldId id="414" r:id="rId9"/>
    <p:sldId id="419" r:id="rId10"/>
    <p:sldId id="425" r:id="rId11"/>
    <p:sldId id="412" r:id="rId12"/>
    <p:sldId id="423" r:id="rId13"/>
    <p:sldId id="424" r:id="rId14"/>
    <p:sldId id="420" r:id="rId15"/>
    <p:sldId id="428" r:id="rId16"/>
    <p:sldId id="422" r:id="rId17"/>
    <p:sldId id="415" r:id="rId18"/>
    <p:sldId id="416" r:id="rId19"/>
    <p:sldId id="429" r:id="rId20"/>
    <p:sldId id="417" r:id="rId21"/>
    <p:sldId id="426" r:id="rId22"/>
    <p:sldId id="418" r:id="rId23"/>
    <p:sldId id="427" r:id="rId24"/>
    <p:sldId id="431" r:id="rId25"/>
    <p:sldId id="430" r:id="rId26"/>
    <p:sldId id="432" r:id="rId27"/>
    <p:sldId id="433" r:id="rId28"/>
    <p:sldId id="434" r:id="rId29"/>
    <p:sldId id="435" r:id="rId30"/>
    <p:sldId id="439" r:id="rId31"/>
    <p:sldId id="438" r:id="rId32"/>
    <p:sldId id="440" r:id="rId33"/>
    <p:sldId id="441" r:id="rId34"/>
    <p:sldId id="442" r:id="rId35"/>
    <p:sldId id="444" r:id="rId36"/>
    <p:sldId id="443" r:id="rId37"/>
    <p:sldId id="445" r:id="rId38"/>
    <p:sldId id="437" r:id="rId3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trona, Elizabeth A." initials="CEA" lastIdx="2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AA0"/>
    <a:srgbClr val="FFCC09"/>
    <a:srgbClr val="143F6A"/>
    <a:srgbClr val="FFFFFF"/>
    <a:srgbClr val="F69C2C"/>
    <a:srgbClr val="F2F2F2"/>
    <a:srgbClr val="D17709"/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3615" autoAdjust="0"/>
  </p:normalViewPr>
  <p:slideViewPr>
    <p:cSldViewPr snapToGrid="0">
      <p:cViewPr varScale="1">
        <p:scale>
          <a:sx n="80" d="100"/>
          <a:sy n="80" d="100"/>
        </p:scale>
        <p:origin x="126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10"/>
    </p:cViewPr>
  </p:sorterViewPr>
  <p:notesViewPr>
    <p:cSldViewPr snapToGrid="0">
      <p:cViewPr varScale="1">
        <p:scale>
          <a:sx n="63" d="100"/>
          <a:sy n="63" d="100"/>
        </p:scale>
        <p:origin x="18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B529F-0FAB-46CB-9701-B12BEC6AF9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29D07-0231-4F26-AEC1-34ECA176F2AE}">
      <dgm:prSet custT="1"/>
      <dgm:spPr/>
      <dgm:t>
        <a:bodyPr/>
        <a:lstStyle/>
        <a:p>
          <a:pPr rtl="0"/>
          <a:r>
            <a:rPr lang="en-US" sz="1400" b="0" i="0" dirty="0"/>
            <a:t>Dec. 1 Application goes live</a:t>
          </a:r>
          <a:endParaRPr lang="en-US" sz="1400" dirty="0"/>
        </a:p>
      </dgm:t>
    </dgm:pt>
    <dgm:pt modelId="{20076914-A6C5-4269-B050-80FDD224109E}" type="parTrans" cxnId="{74398ECA-B259-4A70-8047-3AEADF8176CB}">
      <dgm:prSet/>
      <dgm:spPr/>
      <dgm:t>
        <a:bodyPr/>
        <a:lstStyle/>
        <a:p>
          <a:endParaRPr lang="en-US"/>
        </a:p>
      </dgm:t>
    </dgm:pt>
    <dgm:pt modelId="{9C3703A2-A234-4E85-A9D3-74595C31E756}" type="sibTrans" cxnId="{74398ECA-B259-4A70-8047-3AEADF8176CB}">
      <dgm:prSet/>
      <dgm:spPr/>
      <dgm:t>
        <a:bodyPr/>
        <a:lstStyle/>
        <a:p>
          <a:endParaRPr lang="en-US"/>
        </a:p>
      </dgm:t>
    </dgm:pt>
    <dgm:pt modelId="{0ED7E66B-0A60-460B-A9B6-57CF905CD6DD}">
      <dgm:prSet/>
      <dgm:spPr/>
      <dgm:t>
        <a:bodyPr/>
        <a:lstStyle/>
        <a:p>
          <a:pPr rtl="0"/>
          <a:r>
            <a:rPr lang="en-US" b="0" i="0" dirty="0"/>
            <a:t>Dec. 3-Jan. 18</a:t>
          </a:r>
        </a:p>
        <a:p>
          <a:pPr rtl="0"/>
          <a:r>
            <a:rPr lang="en-US" b="0" i="0" dirty="0"/>
            <a:t>Parent application support</a:t>
          </a:r>
          <a:endParaRPr lang="en-US" dirty="0"/>
        </a:p>
      </dgm:t>
    </dgm:pt>
    <dgm:pt modelId="{596371E8-D127-49D7-91CB-7CA6E3ED3E70}" type="parTrans" cxnId="{34F2BC4C-0E80-46B1-90ED-DB7AB51B03C1}">
      <dgm:prSet/>
      <dgm:spPr/>
      <dgm:t>
        <a:bodyPr/>
        <a:lstStyle/>
        <a:p>
          <a:endParaRPr lang="en-US"/>
        </a:p>
      </dgm:t>
    </dgm:pt>
    <dgm:pt modelId="{17DACBC8-8AA7-44A2-BF8D-761B3F3554DE}" type="sibTrans" cxnId="{34F2BC4C-0E80-46B1-90ED-DB7AB51B03C1}">
      <dgm:prSet/>
      <dgm:spPr/>
      <dgm:t>
        <a:bodyPr/>
        <a:lstStyle/>
        <a:p>
          <a:endParaRPr lang="en-US"/>
        </a:p>
      </dgm:t>
    </dgm:pt>
    <dgm:pt modelId="{0B5A1921-8EED-4671-A8E9-8B630BC37FB6}">
      <dgm:prSet/>
      <dgm:spPr/>
      <dgm:t>
        <a:bodyPr/>
        <a:lstStyle/>
        <a:p>
          <a:pPr rtl="0"/>
          <a:r>
            <a:rPr lang="en-US" b="0" i="0" dirty="0"/>
            <a:t>Jan. 18 Application window closes</a:t>
          </a:r>
          <a:endParaRPr lang="en-US" dirty="0"/>
        </a:p>
      </dgm:t>
    </dgm:pt>
    <dgm:pt modelId="{1F275700-D106-4CAA-91C2-0F788DF4B1E1}" type="parTrans" cxnId="{E08EAC89-E30C-423F-B0A1-25C258B5DAC5}">
      <dgm:prSet/>
      <dgm:spPr/>
      <dgm:t>
        <a:bodyPr/>
        <a:lstStyle/>
        <a:p>
          <a:endParaRPr lang="en-US"/>
        </a:p>
      </dgm:t>
    </dgm:pt>
    <dgm:pt modelId="{1604C4DF-D26E-4952-BA97-71DB8E4F276D}" type="sibTrans" cxnId="{E08EAC89-E30C-423F-B0A1-25C258B5DAC5}">
      <dgm:prSet/>
      <dgm:spPr/>
      <dgm:t>
        <a:bodyPr/>
        <a:lstStyle/>
        <a:p>
          <a:endParaRPr lang="en-US"/>
        </a:p>
      </dgm:t>
    </dgm:pt>
    <dgm:pt modelId="{9C70E24A-AFA6-4AE5-898C-765A6CACE362}">
      <dgm:prSet/>
      <dgm:spPr/>
      <dgm:t>
        <a:bodyPr/>
        <a:lstStyle/>
        <a:p>
          <a:pPr rtl="0"/>
          <a:r>
            <a:rPr lang="en-US" b="0" i="0" dirty="0"/>
            <a:t>Feb. 4-8 Application scoring</a:t>
          </a:r>
          <a:endParaRPr lang="en-US" dirty="0"/>
        </a:p>
      </dgm:t>
    </dgm:pt>
    <dgm:pt modelId="{96143ADA-9827-46B2-B426-D5F81543B8EB}" type="parTrans" cxnId="{259D3FFE-FBA0-496E-BA49-7E89564AC2B0}">
      <dgm:prSet/>
      <dgm:spPr/>
      <dgm:t>
        <a:bodyPr/>
        <a:lstStyle/>
        <a:p>
          <a:endParaRPr lang="en-US"/>
        </a:p>
      </dgm:t>
    </dgm:pt>
    <dgm:pt modelId="{C6095AA9-700D-4DB2-9318-58ABF5F78058}" type="sibTrans" cxnId="{259D3FFE-FBA0-496E-BA49-7E89564AC2B0}">
      <dgm:prSet/>
      <dgm:spPr/>
      <dgm:t>
        <a:bodyPr/>
        <a:lstStyle/>
        <a:p>
          <a:endParaRPr lang="en-US"/>
        </a:p>
      </dgm:t>
    </dgm:pt>
    <dgm:pt modelId="{0EADB4E0-8D59-4517-AAC3-24C4DD64DFD5}">
      <dgm:prSet/>
      <dgm:spPr/>
      <dgm:t>
        <a:bodyPr/>
        <a:lstStyle/>
        <a:p>
          <a:pPr rtl="0"/>
          <a:r>
            <a:rPr lang="en-US" b="0" i="0" dirty="0"/>
            <a:t>Feb. 27 - 28 Application scoring</a:t>
          </a:r>
          <a:endParaRPr lang="en-US" dirty="0"/>
        </a:p>
      </dgm:t>
    </dgm:pt>
    <dgm:pt modelId="{CD9A3608-8F72-4AC2-8CA1-041A5FC41E29}" type="parTrans" cxnId="{8FA903DF-1CBF-47C4-838A-925B5D513677}">
      <dgm:prSet/>
      <dgm:spPr/>
      <dgm:t>
        <a:bodyPr/>
        <a:lstStyle/>
        <a:p>
          <a:endParaRPr lang="en-US"/>
        </a:p>
      </dgm:t>
    </dgm:pt>
    <dgm:pt modelId="{5969D3A1-FAC5-4A9E-9B24-469A153B65DE}" type="sibTrans" cxnId="{8FA903DF-1CBF-47C4-838A-925B5D513677}">
      <dgm:prSet/>
      <dgm:spPr/>
      <dgm:t>
        <a:bodyPr/>
        <a:lstStyle/>
        <a:p>
          <a:endParaRPr lang="en-US"/>
        </a:p>
      </dgm:t>
    </dgm:pt>
    <dgm:pt modelId="{B74D75A9-0D0F-4FAF-AFEF-4DBC668B18FE}">
      <dgm:prSet/>
      <dgm:spPr/>
      <dgm:t>
        <a:bodyPr/>
        <a:lstStyle/>
        <a:p>
          <a:pPr rtl="0"/>
          <a:r>
            <a:rPr lang="en-US" b="0" i="0" dirty="0"/>
            <a:t>March 15 Students receive admission/</a:t>
          </a:r>
        </a:p>
        <a:p>
          <a:pPr rtl="0"/>
          <a:r>
            <a:rPr lang="en-US" b="0" i="0" dirty="0"/>
            <a:t>decline </a:t>
          </a:r>
        </a:p>
        <a:p>
          <a:pPr rtl="0"/>
          <a:r>
            <a:rPr lang="en-US" b="0" i="0" dirty="0"/>
            <a:t>Notices</a:t>
          </a:r>
          <a:endParaRPr lang="en-US" dirty="0"/>
        </a:p>
      </dgm:t>
    </dgm:pt>
    <dgm:pt modelId="{E4061FED-123A-4EBC-AC70-2886C8DC84B8}" type="parTrans" cxnId="{7C6257FE-875A-4075-87F3-30703264A380}">
      <dgm:prSet/>
      <dgm:spPr/>
      <dgm:t>
        <a:bodyPr/>
        <a:lstStyle/>
        <a:p>
          <a:endParaRPr lang="en-US"/>
        </a:p>
      </dgm:t>
    </dgm:pt>
    <dgm:pt modelId="{9A119AEB-9677-4FFE-A51D-54EFD3DC4A2B}" type="sibTrans" cxnId="{7C6257FE-875A-4075-87F3-30703264A380}">
      <dgm:prSet/>
      <dgm:spPr/>
      <dgm:t>
        <a:bodyPr/>
        <a:lstStyle/>
        <a:p>
          <a:endParaRPr lang="en-US"/>
        </a:p>
      </dgm:t>
    </dgm:pt>
    <dgm:pt modelId="{A144B111-AB61-4DD6-8ED0-30FAED3857ED}">
      <dgm:prSet/>
      <dgm:spPr/>
      <dgm:t>
        <a:bodyPr/>
        <a:lstStyle/>
        <a:p>
          <a:pPr rtl="0"/>
          <a:r>
            <a:rPr lang="en-US" b="0" i="0" dirty="0"/>
            <a:t>March 15 Petition process begins for students who were denied</a:t>
          </a:r>
          <a:endParaRPr lang="en-US" dirty="0"/>
        </a:p>
      </dgm:t>
    </dgm:pt>
    <dgm:pt modelId="{06151344-9164-4309-80A5-66F73AC18F8B}" type="parTrans" cxnId="{6F0CB95F-6C63-447F-B6D3-36CBD22D5BD4}">
      <dgm:prSet/>
      <dgm:spPr/>
      <dgm:t>
        <a:bodyPr/>
        <a:lstStyle/>
        <a:p>
          <a:endParaRPr lang="en-US"/>
        </a:p>
      </dgm:t>
    </dgm:pt>
    <dgm:pt modelId="{ECA5CBD8-860C-4090-8E97-21BAEACFC7DE}" type="sibTrans" cxnId="{6F0CB95F-6C63-447F-B6D3-36CBD22D5BD4}">
      <dgm:prSet/>
      <dgm:spPr/>
      <dgm:t>
        <a:bodyPr/>
        <a:lstStyle/>
        <a:p>
          <a:endParaRPr lang="en-US"/>
        </a:p>
      </dgm:t>
    </dgm:pt>
    <dgm:pt modelId="{74E22EB2-D990-4EE4-BE86-36FF287F7222}">
      <dgm:prSet/>
      <dgm:spPr/>
      <dgm:t>
        <a:bodyPr/>
        <a:lstStyle/>
        <a:p>
          <a:pPr rtl="0"/>
          <a:r>
            <a:rPr lang="en-US" b="0" i="0" dirty="0"/>
            <a:t>April 5 Petition application deadline</a:t>
          </a:r>
          <a:endParaRPr lang="en-US" dirty="0"/>
        </a:p>
      </dgm:t>
    </dgm:pt>
    <dgm:pt modelId="{9963E04A-555B-49C9-8F70-C9B4CE6F797C}" type="parTrans" cxnId="{6893C621-3CB0-4312-97F9-008594003878}">
      <dgm:prSet/>
      <dgm:spPr/>
      <dgm:t>
        <a:bodyPr/>
        <a:lstStyle/>
        <a:p>
          <a:endParaRPr lang="en-US"/>
        </a:p>
      </dgm:t>
    </dgm:pt>
    <dgm:pt modelId="{95EF3C35-F151-40F9-8CF2-020D6507A8A2}" type="sibTrans" cxnId="{6893C621-3CB0-4312-97F9-008594003878}">
      <dgm:prSet/>
      <dgm:spPr/>
      <dgm:t>
        <a:bodyPr/>
        <a:lstStyle/>
        <a:p>
          <a:endParaRPr lang="en-US"/>
        </a:p>
      </dgm:t>
    </dgm:pt>
    <dgm:pt modelId="{21CFE465-FDF0-426B-8B00-8748410CB827}">
      <dgm:prSet/>
      <dgm:spPr/>
      <dgm:t>
        <a:bodyPr/>
        <a:lstStyle/>
        <a:p>
          <a:pPr rtl="0"/>
          <a:r>
            <a:rPr lang="en-US" b="0" i="0" dirty="0"/>
            <a:t>April 19 Students notified of petition status</a:t>
          </a:r>
          <a:endParaRPr lang="en-US" dirty="0"/>
        </a:p>
      </dgm:t>
    </dgm:pt>
    <dgm:pt modelId="{28BA500D-BFF8-4760-A91B-022404E87746}" type="parTrans" cxnId="{51879ECC-E4EB-4A4B-9D40-A594A1478E90}">
      <dgm:prSet/>
      <dgm:spPr/>
      <dgm:t>
        <a:bodyPr/>
        <a:lstStyle/>
        <a:p>
          <a:endParaRPr lang="en-US"/>
        </a:p>
      </dgm:t>
    </dgm:pt>
    <dgm:pt modelId="{114BA9E1-6ED6-483B-B3C6-51BF709D9DD6}" type="sibTrans" cxnId="{51879ECC-E4EB-4A4B-9D40-A594A1478E90}">
      <dgm:prSet/>
      <dgm:spPr/>
      <dgm:t>
        <a:bodyPr/>
        <a:lstStyle/>
        <a:p>
          <a:endParaRPr lang="en-US"/>
        </a:p>
      </dgm:t>
    </dgm:pt>
    <dgm:pt modelId="{7C784062-3D1F-4D52-84E2-6A7AD6D3A574}">
      <dgm:prSet/>
      <dgm:spPr/>
      <dgm:t>
        <a:bodyPr/>
        <a:lstStyle/>
        <a:p>
          <a:pPr rtl="0"/>
          <a:r>
            <a:rPr lang="en-US" b="0" i="0" dirty="0"/>
            <a:t>April 27 – Level Up High School Expo</a:t>
          </a:r>
          <a:endParaRPr lang="en-US" dirty="0"/>
        </a:p>
      </dgm:t>
    </dgm:pt>
    <dgm:pt modelId="{77DF688C-578C-4E3D-9858-E5A734FDFCF3}" type="parTrans" cxnId="{35B25962-2FBD-4057-832C-FE1CBEA144D5}">
      <dgm:prSet/>
      <dgm:spPr/>
      <dgm:t>
        <a:bodyPr/>
        <a:lstStyle/>
        <a:p>
          <a:endParaRPr lang="en-US"/>
        </a:p>
      </dgm:t>
    </dgm:pt>
    <dgm:pt modelId="{12805A76-3168-4B41-A984-898AA9EF8B0C}" type="sibTrans" cxnId="{35B25962-2FBD-4057-832C-FE1CBEA144D5}">
      <dgm:prSet/>
      <dgm:spPr/>
      <dgm:t>
        <a:bodyPr/>
        <a:lstStyle/>
        <a:p>
          <a:endParaRPr lang="en-US"/>
        </a:p>
      </dgm:t>
    </dgm:pt>
    <dgm:pt modelId="{61179EAC-AD42-4090-940D-D1C881B54515}" type="pres">
      <dgm:prSet presAssocID="{BBEB529F-0FAB-46CB-9701-B12BEC6AF949}" presName="CompostProcess" presStyleCnt="0">
        <dgm:presLayoutVars>
          <dgm:dir/>
          <dgm:resizeHandles val="exact"/>
        </dgm:presLayoutVars>
      </dgm:prSet>
      <dgm:spPr/>
    </dgm:pt>
    <dgm:pt modelId="{D05B2B4C-989E-45DC-9E80-A1C6B011864E}" type="pres">
      <dgm:prSet presAssocID="{BBEB529F-0FAB-46CB-9701-B12BEC6AF949}" presName="arrow" presStyleLbl="bgShp" presStyleIdx="0" presStyleCnt="1" custScaleX="116069" custLinFactNeighborX="-4411" custLinFactNeighborY="-193"/>
      <dgm:spPr/>
    </dgm:pt>
    <dgm:pt modelId="{605E6B72-2DBE-4398-B5EC-FBC11A8636F8}" type="pres">
      <dgm:prSet presAssocID="{BBEB529F-0FAB-46CB-9701-B12BEC6AF949}" presName="linearProcess" presStyleCnt="0"/>
      <dgm:spPr/>
    </dgm:pt>
    <dgm:pt modelId="{14E1E9CC-A11C-40F5-BFE1-6AE7898DD27B}" type="pres">
      <dgm:prSet presAssocID="{7A529D07-0231-4F26-AEC1-34ECA176F2AE}" presName="textNode" presStyleLbl="node1" presStyleIdx="0" presStyleCnt="10">
        <dgm:presLayoutVars>
          <dgm:bulletEnabled val="1"/>
        </dgm:presLayoutVars>
      </dgm:prSet>
      <dgm:spPr/>
    </dgm:pt>
    <dgm:pt modelId="{DF660AF5-B05B-4057-9FA6-790D035B700F}" type="pres">
      <dgm:prSet presAssocID="{9C3703A2-A234-4E85-A9D3-74595C31E756}" presName="sibTrans" presStyleCnt="0"/>
      <dgm:spPr/>
    </dgm:pt>
    <dgm:pt modelId="{1D8222C3-23E4-4B1F-9B8B-B4E495BF66CE}" type="pres">
      <dgm:prSet presAssocID="{0ED7E66B-0A60-460B-A9B6-57CF905CD6DD}" presName="textNode" presStyleLbl="node1" presStyleIdx="1" presStyleCnt="10">
        <dgm:presLayoutVars>
          <dgm:bulletEnabled val="1"/>
        </dgm:presLayoutVars>
      </dgm:prSet>
      <dgm:spPr/>
    </dgm:pt>
    <dgm:pt modelId="{99F4DC1B-94C3-4114-817A-E121AE78858A}" type="pres">
      <dgm:prSet presAssocID="{17DACBC8-8AA7-44A2-BF8D-761B3F3554DE}" presName="sibTrans" presStyleCnt="0"/>
      <dgm:spPr/>
    </dgm:pt>
    <dgm:pt modelId="{B3A387A5-F675-47C3-9D79-FBC5965660C3}" type="pres">
      <dgm:prSet presAssocID="{0B5A1921-8EED-4671-A8E9-8B630BC37FB6}" presName="textNode" presStyleLbl="node1" presStyleIdx="2" presStyleCnt="10">
        <dgm:presLayoutVars>
          <dgm:bulletEnabled val="1"/>
        </dgm:presLayoutVars>
      </dgm:prSet>
      <dgm:spPr/>
    </dgm:pt>
    <dgm:pt modelId="{11DEB7BB-9751-4F36-A6C8-DED3ADCDBE98}" type="pres">
      <dgm:prSet presAssocID="{1604C4DF-D26E-4952-BA97-71DB8E4F276D}" presName="sibTrans" presStyleCnt="0"/>
      <dgm:spPr/>
    </dgm:pt>
    <dgm:pt modelId="{161B7F11-51AF-4957-B79D-9AE7C1730049}" type="pres">
      <dgm:prSet presAssocID="{9C70E24A-AFA6-4AE5-898C-765A6CACE362}" presName="textNode" presStyleLbl="node1" presStyleIdx="3" presStyleCnt="10">
        <dgm:presLayoutVars>
          <dgm:bulletEnabled val="1"/>
        </dgm:presLayoutVars>
      </dgm:prSet>
      <dgm:spPr/>
    </dgm:pt>
    <dgm:pt modelId="{9766008E-A576-4C0A-B28B-6B5BD65A5FFF}" type="pres">
      <dgm:prSet presAssocID="{C6095AA9-700D-4DB2-9318-58ABF5F78058}" presName="sibTrans" presStyleCnt="0"/>
      <dgm:spPr/>
    </dgm:pt>
    <dgm:pt modelId="{CB1C4A4E-A7B7-4085-A102-EAEA04109176}" type="pres">
      <dgm:prSet presAssocID="{0EADB4E0-8D59-4517-AAC3-24C4DD64DFD5}" presName="textNode" presStyleLbl="node1" presStyleIdx="4" presStyleCnt="10">
        <dgm:presLayoutVars>
          <dgm:bulletEnabled val="1"/>
        </dgm:presLayoutVars>
      </dgm:prSet>
      <dgm:spPr/>
    </dgm:pt>
    <dgm:pt modelId="{CB4BD86A-C4F7-4F59-ABEB-33987237C8FF}" type="pres">
      <dgm:prSet presAssocID="{5969D3A1-FAC5-4A9E-9B24-469A153B65DE}" presName="sibTrans" presStyleCnt="0"/>
      <dgm:spPr/>
    </dgm:pt>
    <dgm:pt modelId="{1D3FDFB9-6660-48BD-895F-B1E507596853}" type="pres">
      <dgm:prSet presAssocID="{B74D75A9-0D0F-4FAF-AFEF-4DBC668B18FE}" presName="textNode" presStyleLbl="node1" presStyleIdx="5" presStyleCnt="10">
        <dgm:presLayoutVars>
          <dgm:bulletEnabled val="1"/>
        </dgm:presLayoutVars>
      </dgm:prSet>
      <dgm:spPr/>
    </dgm:pt>
    <dgm:pt modelId="{3A5C5A72-D90F-4BE2-AF44-A198111C2A4C}" type="pres">
      <dgm:prSet presAssocID="{9A119AEB-9677-4FFE-A51D-54EFD3DC4A2B}" presName="sibTrans" presStyleCnt="0"/>
      <dgm:spPr/>
    </dgm:pt>
    <dgm:pt modelId="{082F7EA1-3A45-4684-A1EB-2E2A301C9B69}" type="pres">
      <dgm:prSet presAssocID="{A144B111-AB61-4DD6-8ED0-30FAED3857ED}" presName="textNode" presStyleLbl="node1" presStyleIdx="6" presStyleCnt="10">
        <dgm:presLayoutVars>
          <dgm:bulletEnabled val="1"/>
        </dgm:presLayoutVars>
      </dgm:prSet>
      <dgm:spPr/>
    </dgm:pt>
    <dgm:pt modelId="{5C811ED0-4891-494C-B760-62E625D892B0}" type="pres">
      <dgm:prSet presAssocID="{ECA5CBD8-860C-4090-8E97-21BAEACFC7DE}" presName="sibTrans" presStyleCnt="0"/>
      <dgm:spPr/>
    </dgm:pt>
    <dgm:pt modelId="{0796CD50-79E3-4295-B8E8-1DA6F36FC02A}" type="pres">
      <dgm:prSet presAssocID="{74E22EB2-D990-4EE4-BE86-36FF287F7222}" presName="textNode" presStyleLbl="node1" presStyleIdx="7" presStyleCnt="10">
        <dgm:presLayoutVars>
          <dgm:bulletEnabled val="1"/>
        </dgm:presLayoutVars>
      </dgm:prSet>
      <dgm:spPr/>
    </dgm:pt>
    <dgm:pt modelId="{D3B97819-8EA3-49D4-9AD2-C8A2A30156DB}" type="pres">
      <dgm:prSet presAssocID="{95EF3C35-F151-40F9-8CF2-020D6507A8A2}" presName="sibTrans" presStyleCnt="0"/>
      <dgm:spPr/>
    </dgm:pt>
    <dgm:pt modelId="{50AAFD17-7430-4DE7-A012-4BCB6D78564D}" type="pres">
      <dgm:prSet presAssocID="{21CFE465-FDF0-426B-8B00-8748410CB827}" presName="textNode" presStyleLbl="node1" presStyleIdx="8" presStyleCnt="10">
        <dgm:presLayoutVars>
          <dgm:bulletEnabled val="1"/>
        </dgm:presLayoutVars>
      </dgm:prSet>
      <dgm:spPr/>
    </dgm:pt>
    <dgm:pt modelId="{C0FE22F3-8E6D-4163-B4CE-BFA99DB039FF}" type="pres">
      <dgm:prSet presAssocID="{114BA9E1-6ED6-483B-B3C6-51BF709D9DD6}" presName="sibTrans" presStyleCnt="0"/>
      <dgm:spPr/>
    </dgm:pt>
    <dgm:pt modelId="{F97A669C-F873-4BB3-AB28-CACC78F7BCD9}" type="pres">
      <dgm:prSet presAssocID="{7C784062-3D1F-4D52-84E2-6A7AD6D3A574}" presName="textNode" presStyleLbl="node1" presStyleIdx="9" presStyleCnt="10">
        <dgm:presLayoutVars>
          <dgm:bulletEnabled val="1"/>
        </dgm:presLayoutVars>
      </dgm:prSet>
      <dgm:spPr/>
    </dgm:pt>
  </dgm:ptLst>
  <dgm:cxnLst>
    <dgm:cxn modelId="{1F03710E-D59A-4A29-9960-5606DBFDCA17}" type="presOf" srcId="{0EADB4E0-8D59-4517-AAC3-24C4DD64DFD5}" destId="{CB1C4A4E-A7B7-4085-A102-EAEA04109176}" srcOrd="0" destOrd="0" presId="urn:microsoft.com/office/officeart/2005/8/layout/hProcess9"/>
    <dgm:cxn modelId="{6893C621-3CB0-4312-97F9-008594003878}" srcId="{BBEB529F-0FAB-46CB-9701-B12BEC6AF949}" destId="{74E22EB2-D990-4EE4-BE86-36FF287F7222}" srcOrd="7" destOrd="0" parTransId="{9963E04A-555B-49C9-8F70-C9B4CE6F797C}" sibTransId="{95EF3C35-F151-40F9-8CF2-020D6507A8A2}"/>
    <dgm:cxn modelId="{223AC05B-791D-428B-AF5A-2A1AC8B3D05B}" type="presOf" srcId="{0B5A1921-8EED-4671-A8E9-8B630BC37FB6}" destId="{B3A387A5-F675-47C3-9D79-FBC5965660C3}" srcOrd="0" destOrd="0" presId="urn:microsoft.com/office/officeart/2005/8/layout/hProcess9"/>
    <dgm:cxn modelId="{6F0CB95F-6C63-447F-B6D3-36CBD22D5BD4}" srcId="{BBEB529F-0FAB-46CB-9701-B12BEC6AF949}" destId="{A144B111-AB61-4DD6-8ED0-30FAED3857ED}" srcOrd="6" destOrd="0" parTransId="{06151344-9164-4309-80A5-66F73AC18F8B}" sibTransId="{ECA5CBD8-860C-4090-8E97-21BAEACFC7DE}"/>
    <dgm:cxn modelId="{35B25962-2FBD-4057-832C-FE1CBEA144D5}" srcId="{BBEB529F-0FAB-46CB-9701-B12BEC6AF949}" destId="{7C784062-3D1F-4D52-84E2-6A7AD6D3A574}" srcOrd="9" destOrd="0" parTransId="{77DF688C-578C-4E3D-9858-E5A734FDFCF3}" sibTransId="{12805A76-3168-4B41-A984-898AA9EF8B0C}"/>
    <dgm:cxn modelId="{B53CCD43-27D1-4445-ADE1-A3F8DA42AB9D}" type="presOf" srcId="{9C70E24A-AFA6-4AE5-898C-765A6CACE362}" destId="{161B7F11-51AF-4957-B79D-9AE7C1730049}" srcOrd="0" destOrd="0" presId="urn:microsoft.com/office/officeart/2005/8/layout/hProcess9"/>
    <dgm:cxn modelId="{34F2BC4C-0E80-46B1-90ED-DB7AB51B03C1}" srcId="{BBEB529F-0FAB-46CB-9701-B12BEC6AF949}" destId="{0ED7E66B-0A60-460B-A9B6-57CF905CD6DD}" srcOrd="1" destOrd="0" parTransId="{596371E8-D127-49D7-91CB-7CA6E3ED3E70}" sibTransId="{17DACBC8-8AA7-44A2-BF8D-761B3F3554DE}"/>
    <dgm:cxn modelId="{9B9AC16D-EA86-4E48-8DC9-5F0DB3B5149B}" type="presOf" srcId="{21CFE465-FDF0-426B-8B00-8748410CB827}" destId="{50AAFD17-7430-4DE7-A012-4BCB6D78564D}" srcOrd="0" destOrd="0" presId="urn:microsoft.com/office/officeart/2005/8/layout/hProcess9"/>
    <dgm:cxn modelId="{DBD9F17D-E0A9-4E90-8DEE-83A7C987F128}" type="presOf" srcId="{BBEB529F-0FAB-46CB-9701-B12BEC6AF949}" destId="{61179EAC-AD42-4090-940D-D1C881B54515}" srcOrd="0" destOrd="0" presId="urn:microsoft.com/office/officeart/2005/8/layout/hProcess9"/>
    <dgm:cxn modelId="{6C09F582-955A-4A98-BD8F-885D22A95D83}" type="presOf" srcId="{74E22EB2-D990-4EE4-BE86-36FF287F7222}" destId="{0796CD50-79E3-4295-B8E8-1DA6F36FC02A}" srcOrd="0" destOrd="0" presId="urn:microsoft.com/office/officeart/2005/8/layout/hProcess9"/>
    <dgm:cxn modelId="{E08EAC89-E30C-423F-B0A1-25C258B5DAC5}" srcId="{BBEB529F-0FAB-46CB-9701-B12BEC6AF949}" destId="{0B5A1921-8EED-4671-A8E9-8B630BC37FB6}" srcOrd="2" destOrd="0" parTransId="{1F275700-D106-4CAA-91C2-0F788DF4B1E1}" sibTransId="{1604C4DF-D26E-4952-BA97-71DB8E4F276D}"/>
    <dgm:cxn modelId="{5E165D8B-C4A0-4FD2-AB98-0EBEA02D6CD0}" type="presOf" srcId="{B74D75A9-0D0F-4FAF-AFEF-4DBC668B18FE}" destId="{1D3FDFB9-6660-48BD-895F-B1E507596853}" srcOrd="0" destOrd="0" presId="urn:microsoft.com/office/officeart/2005/8/layout/hProcess9"/>
    <dgm:cxn modelId="{16509793-B960-4F95-A167-4FE3CA55AABA}" type="presOf" srcId="{A144B111-AB61-4DD6-8ED0-30FAED3857ED}" destId="{082F7EA1-3A45-4684-A1EB-2E2A301C9B69}" srcOrd="0" destOrd="0" presId="urn:microsoft.com/office/officeart/2005/8/layout/hProcess9"/>
    <dgm:cxn modelId="{BF89BDA1-A3A6-4FD8-9724-62D4D89F17E7}" type="presOf" srcId="{0ED7E66B-0A60-460B-A9B6-57CF905CD6DD}" destId="{1D8222C3-23E4-4B1F-9B8B-B4E495BF66CE}" srcOrd="0" destOrd="0" presId="urn:microsoft.com/office/officeart/2005/8/layout/hProcess9"/>
    <dgm:cxn modelId="{C0F671C9-6217-477E-8C99-41FC7E16FB0D}" type="presOf" srcId="{7A529D07-0231-4F26-AEC1-34ECA176F2AE}" destId="{14E1E9CC-A11C-40F5-BFE1-6AE7898DD27B}" srcOrd="0" destOrd="0" presId="urn:microsoft.com/office/officeart/2005/8/layout/hProcess9"/>
    <dgm:cxn modelId="{74398ECA-B259-4A70-8047-3AEADF8176CB}" srcId="{BBEB529F-0FAB-46CB-9701-B12BEC6AF949}" destId="{7A529D07-0231-4F26-AEC1-34ECA176F2AE}" srcOrd="0" destOrd="0" parTransId="{20076914-A6C5-4269-B050-80FDD224109E}" sibTransId="{9C3703A2-A234-4E85-A9D3-74595C31E756}"/>
    <dgm:cxn modelId="{51879ECC-E4EB-4A4B-9D40-A594A1478E90}" srcId="{BBEB529F-0FAB-46CB-9701-B12BEC6AF949}" destId="{21CFE465-FDF0-426B-8B00-8748410CB827}" srcOrd="8" destOrd="0" parTransId="{28BA500D-BFF8-4760-A91B-022404E87746}" sibTransId="{114BA9E1-6ED6-483B-B3C6-51BF709D9DD6}"/>
    <dgm:cxn modelId="{200581D4-59D3-48F0-A0DB-15BD157FE546}" type="presOf" srcId="{7C784062-3D1F-4D52-84E2-6A7AD6D3A574}" destId="{F97A669C-F873-4BB3-AB28-CACC78F7BCD9}" srcOrd="0" destOrd="0" presId="urn:microsoft.com/office/officeart/2005/8/layout/hProcess9"/>
    <dgm:cxn modelId="{8FA903DF-1CBF-47C4-838A-925B5D513677}" srcId="{BBEB529F-0FAB-46CB-9701-B12BEC6AF949}" destId="{0EADB4E0-8D59-4517-AAC3-24C4DD64DFD5}" srcOrd="4" destOrd="0" parTransId="{CD9A3608-8F72-4AC2-8CA1-041A5FC41E29}" sibTransId="{5969D3A1-FAC5-4A9E-9B24-469A153B65DE}"/>
    <dgm:cxn modelId="{259D3FFE-FBA0-496E-BA49-7E89564AC2B0}" srcId="{BBEB529F-0FAB-46CB-9701-B12BEC6AF949}" destId="{9C70E24A-AFA6-4AE5-898C-765A6CACE362}" srcOrd="3" destOrd="0" parTransId="{96143ADA-9827-46B2-B426-D5F81543B8EB}" sibTransId="{C6095AA9-700D-4DB2-9318-58ABF5F78058}"/>
    <dgm:cxn modelId="{7C6257FE-875A-4075-87F3-30703264A380}" srcId="{BBEB529F-0FAB-46CB-9701-B12BEC6AF949}" destId="{B74D75A9-0D0F-4FAF-AFEF-4DBC668B18FE}" srcOrd="5" destOrd="0" parTransId="{E4061FED-123A-4EBC-AC70-2886C8DC84B8}" sibTransId="{9A119AEB-9677-4FFE-A51D-54EFD3DC4A2B}"/>
    <dgm:cxn modelId="{EC213705-9ABA-4D7D-8BEB-424E656002D9}" type="presParOf" srcId="{61179EAC-AD42-4090-940D-D1C881B54515}" destId="{D05B2B4C-989E-45DC-9E80-A1C6B011864E}" srcOrd="0" destOrd="0" presId="urn:microsoft.com/office/officeart/2005/8/layout/hProcess9"/>
    <dgm:cxn modelId="{3399E610-28FF-4B32-B850-A0327F88E839}" type="presParOf" srcId="{61179EAC-AD42-4090-940D-D1C881B54515}" destId="{605E6B72-2DBE-4398-B5EC-FBC11A8636F8}" srcOrd="1" destOrd="0" presId="urn:microsoft.com/office/officeart/2005/8/layout/hProcess9"/>
    <dgm:cxn modelId="{868F4C5B-0816-48BD-AB4B-3A27BEFE027F}" type="presParOf" srcId="{605E6B72-2DBE-4398-B5EC-FBC11A8636F8}" destId="{14E1E9CC-A11C-40F5-BFE1-6AE7898DD27B}" srcOrd="0" destOrd="0" presId="urn:microsoft.com/office/officeart/2005/8/layout/hProcess9"/>
    <dgm:cxn modelId="{CF591E56-8C4F-4E2E-BA46-A57722AA882D}" type="presParOf" srcId="{605E6B72-2DBE-4398-B5EC-FBC11A8636F8}" destId="{DF660AF5-B05B-4057-9FA6-790D035B700F}" srcOrd="1" destOrd="0" presId="urn:microsoft.com/office/officeart/2005/8/layout/hProcess9"/>
    <dgm:cxn modelId="{D9A7EF73-55D6-42D6-9D89-8A9E3D4A1E0A}" type="presParOf" srcId="{605E6B72-2DBE-4398-B5EC-FBC11A8636F8}" destId="{1D8222C3-23E4-4B1F-9B8B-B4E495BF66CE}" srcOrd="2" destOrd="0" presId="urn:microsoft.com/office/officeart/2005/8/layout/hProcess9"/>
    <dgm:cxn modelId="{0D5686E5-366D-44D7-A92D-5B4796A8FA2F}" type="presParOf" srcId="{605E6B72-2DBE-4398-B5EC-FBC11A8636F8}" destId="{99F4DC1B-94C3-4114-817A-E121AE78858A}" srcOrd="3" destOrd="0" presId="urn:microsoft.com/office/officeart/2005/8/layout/hProcess9"/>
    <dgm:cxn modelId="{DF987D7E-A141-4656-AB41-8B31B1C9307B}" type="presParOf" srcId="{605E6B72-2DBE-4398-B5EC-FBC11A8636F8}" destId="{B3A387A5-F675-47C3-9D79-FBC5965660C3}" srcOrd="4" destOrd="0" presId="urn:microsoft.com/office/officeart/2005/8/layout/hProcess9"/>
    <dgm:cxn modelId="{8813EEAD-4091-40C3-A15B-7A0B44DA071F}" type="presParOf" srcId="{605E6B72-2DBE-4398-B5EC-FBC11A8636F8}" destId="{11DEB7BB-9751-4F36-A6C8-DED3ADCDBE98}" srcOrd="5" destOrd="0" presId="urn:microsoft.com/office/officeart/2005/8/layout/hProcess9"/>
    <dgm:cxn modelId="{54A43693-B5B2-42B9-B376-EBD70DE14F30}" type="presParOf" srcId="{605E6B72-2DBE-4398-B5EC-FBC11A8636F8}" destId="{161B7F11-51AF-4957-B79D-9AE7C1730049}" srcOrd="6" destOrd="0" presId="urn:microsoft.com/office/officeart/2005/8/layout/hProcess9"/>
    <dgm:cxn modelId="{3009070B-0D38-4729-98E6-CFC48F7FCDA5}" type="presParOf" srcId="{605E6B72-2DBE-4398-B5EC-FBC11A8636F8}" destId="{9766008E-A576-4C0A-B28B-6B5BD65A5FFF}" srcOrd="7" destOrd="0" presId="urn:microsoft.com/office/officeart/2005/8/layout/hProcess9"/>
    <dgm:cxn modelId="{6D4AD09D-22DC-45B9-9B36-666844A354CC}" type="presParOf" srcId="{605E6B72-2DBE-4398-B5EC-FBC11A8636F8}" destId="{CB1C4A4E-A7B7-4085-A102-EAEA04109176}" srcOrd="8" destOrd="0" presId="urn:microsoft.com/office/officeart/2005/8/layout/hProcess9"/>
    <dgm:cxn modelId="{D8EF1A7F-C571-4B9F-96D7-FCF512B980D4}" type="presParOf" srcId="{605E6B72-2DBE-4398-B5EC-FBC11A8636F8}" destId="{CB4BD86A-C4F7-4F59-ABEB-33987237C8FF}" srcOrd="9" destOrd="0" presId="urn:microsoft.com/office/officeart/2005/8/layout/hProcess9"/>
    <dgm:cxn modelId="{5956BAA9-DE32-4B99-A13B-D0405BFD47AE}" type="presParOf" srcId="{605E6B72-2DBE-4398-B5EC-FBC11A8636F8}" destId="{1D3FDFB9-6660-48BD-895F-B1E507596853}" srcOrd="10" destOrd="0" presId="urn:microsoft.com/office/officeart/2005/8/layout/hProcess9"/>
    <dgm:cxn modelId="{E48E8FE3-5B26-4587-BA7B-0E66ADC6653D}" type="presParOf" srcId="{605E6B72-2DBE-4398-B5EC-FBC11A8636F8}" destId="{3A5C5A72-D90F-4BE2-AF44-A198111C2A4C}" srcOrd="11" destOrd="0" presId="urn:microsoft.com/office/officeart/2005/8/layout/hProcess9"/>
    <dgm:cxn modelId="{9499A306-0093-4F10-B907-5D2CD510076A}" type="presParOf" srcId="{605E6B72-2DBE-4398-B5EC-FBC11A8636F8}" destId="{082F7EA1-3A45-4684-A1EB-2E2A301C9B69}" srcOrd="12" destOrd="0" presId="urn:microsoft.com/office/officeart/2005/8/layout/hProcess9"/>
    <dgm:cxn modelId="{26154960-BFE9-4D13-8E9E-6DA4C9BE7A62}" type="presParOf" srcId="{605E6B72-2DBE-4398-B5EC-FBC11A8636F8}" destId="{5C811ED0-4891-494C-B760-62E625D892B0}" srcOrd="13" destOrd="0" presId="urn:microsoft.com/office/officeart/2005/8/layout/hProcess9"/>
    <dgm:cxn modelId="{96B6757F-7AC8-4F2C-B27C-0358FD143A49}" type="presParOf" srcId="{605E6B72-2DBE-4398-B5EC-FBC11A8636F8}" destId="{0796CD50-79E3-4295-B8E8-1DA6F36FC02A}" srcOrd="14" destOrd="0" presId="urn:microsoft.com/office/officeart/2005/8/layout/hProcess9"/>
    <dgm:cxn modelId="{A16E3841-70EB-4258-95A4-E4B72CDADC83}" type="presParOf" srcId="{605E6B72-2DBE-4398-B5EC-FBC11A8636F8}" destId="{D3B97819-8EA3-49D4-9AD2-C8A2A30156DB}" srcOrd="15" destOrd="0" presId="urn:microsoft.com/office/officeart/2005/8/layout/hProcess9"/>
    <dgm:cxn modelId="{8C269D57-C140-4EDE-8D3D-6797B3E6DCB6}" type="presParOf" srcId="{605E6B72-2DBE-4398-B5EC-FBC11A8636F8}" destId="{50AAFD17-7430-4DE7-A012-4BCB6D78564D}" srcOrd="16" destOrd="0" presId="urn:microsoft.com/office/officeart/2005/8/layout/hProcess9"/>
    <dgm:cxn modelId="{9A93AEC3-DDE9-470B-8095-0A84FA72B005}" type="presParOf" srcId="{605E6B72-2DBE-4398-B5EC-FBC11A8636F8}" destId="{C0FE22F3-8E6D-4163-B4CE-BFA99DB039FF}" srcOrd="17" destOrd="0" presId="urn:microsoft.com/office/officeart/2005/8/layout/hProcess9"/>
    <dgm:cxn modelId="{3538645D-F238-4D9B-93C1-28E4F51288FA}" type="presParOf" srcId="{605E6B72-2DBE-4398-B5EC-FBC11A8636F8}" destId="{F97A669C-F873-4BB3-AB28-CACC78F7BCD9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B2B4C-989E-45DC-9E80-A1C6B011864E}">
      <dsp:nvSpPr>
        <dsp:cNvPr id="0" name=""/>
        <dsp:cNvSpPr/>
      </dsp:nvSpPr>
      <dsp:spPr>
        <a:xfrm>
          <a:off x="0" y="0"/>
          <a:ext cx="11266769" cy="43227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1E9CC-A11C-40F5-BFE1-6AE7898DD27B}">
      <dsp:nvSpPr>
        <dsp:cNvPr id="0" name=""/>
        <dsp:cNvSpPr/>
      </dsp:nvSpPr>
      <dsp:spPr>
        <a:xfrm>
          <a:off x="3197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Dec. 1 Application goes live</a:t>
          </a:r>
          <a:endParaRPr lang="en-US" sz="1400" kern="1200" dirty="0"/>
        </a:p>
      </dsp:txBody>
      <dsp:txXfrm>
        <a:off x="56102" y="1349735"/>
        <a:ext cx="977957" cy="1623296"/>
      </dsp:txXfrm>
    </dsp:sp>
    <dsp:sp modelId="{1D8222C3-23E4-4B1F-9B8B-B4E495BF66CE}">
      <dsp:nvSpPr>
        <dsp:cNvPr id="0" name=""/>
        <dsp:cNvSpPr/>
      </dsp:nvSpPr>
      <dsp:spPr>
        <a:xfrm>
          <a:off x="1150951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Dec. 3-Jan. 18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Parent application support</a:t>
          </a:r>
          <a:endParaRPr lang="en-US" sz="1400" kern="1200" dirty="0"/>
        </a:p>
      </dsp:txBody>
      <dsp:txXfrm>
        <a:off x="1203856" y="1349735"/>
        <a:ext cx="977957" cy="1623296"/>
      </dsp:txXfrm>
    </dsp:sp>
    <dsp:sp modelId="{B3A387A5-F675-47C3-9D79-FBC5965660C3}">
      <dsp:nvSpPr>
        <dsp:cNvPr id="0" name=""/>
        <dsp:cNvSpPr/>
      </dsp:nvSpPr>
      <dsp:spPr>
        <a:xfrm>
          <a:off x="2298706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Jan. 18 Application window closes</a:t>
          </a:r>
          <a:endParaRPr lang="en-US" sz="1400" kern="1200" dirty="0"/>
        </a:p>
      </dsp:txBody>
      <dsp:txXfrm>
        <a:off x="2351611" y="1349735"/>
        <a:ext cx="977957" cy="1623296"/>
      </dsp:txXfrm>
    </dsp:sp>
    <dsp:sp modelId="{161B7F11-51AF-4957-B79D-9AE7C1730049}">
      <dsp:nvSpPr>
        <dsp:cNvPr id="0" name=""/>
        <dsp:cNvSpPr/>
      </dsp:nvSpPr>
      <dsp:spPr>
        <a:xfrm>
          <a:off x="3446460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Feb. 4-8 Application scoring</a:t>
          </a:r>
          <a:endParaRPr lang="en-US" sz="1400" kern="1200" dirty="0"/>
        </a:p>
      </dsp:txBody>
      <dsp:txXfrm>
        <a:off x="3499365" y="1349735"/>
        <a:ext cx="977957" cy="1623296"/>
      </dsp:txXfrm>
    </dsp:sp>
    <dsp:sp modelId="{CB1C4A4E-A7B7-4085-A102-EAEA04109176}">
      <dsp:nvSpPr>
        <dsp:cNvPr id="0" name=""/>
        <dsp:cNvSpPr/>
      </dsp:nvSpPr>
      <dsp:spPr>
        <a:xfrm>
          <a:off x="4594214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Feb. 27 - 28 Application scoring</a:t>
          </a:r>
          <a:endParaRPr lang="en-US" sz="1400" kern="1200" dirty="0"/>
        </a:p>
      </dsp:txBody>
      <dsp:txXfrm>
        <a:off x="4647119" y="1349735"/>
        <a:ext cx="977957" cy="1623296"/>
      </dsp:txXfrm>
    </dsp:sp>
    <dsp:sp modelId="{1D3FDFB9-6660-48BD-895F-B1E507596853}">
      <dsp:nvSpPr>
        <dsp:cNvPr id="0" name=""/>
        <dsp:cNvSpPr/>
      </dsp:nvSpPr>
      <dsp:spPr>
        <a:xfrm>
          <a:off x="5741968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March 15 Students receive admission/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decline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Notices</a:t>
          </a:r>
          <a:endParaRPr lang="en-US" sz="1400" kern="1200" dirty="0"/>
        </a:p>
      </dsp:txBody>
      <dsp:txXfrm>
        <a:off x="5794873" y="1349735"/>
        <a:ext cx="977957" cy="1623296"/>
      </dsp:txXfrm>
    </dsp:sp>
    <dsp:sp modelId="{082F7EA1-3A45-4684-A1EB-2E2A301C9B69}">
      <dsp:nvSpPr>
        <dsp:cNvPr id="0" name=""/>
        <dsp:cNvSpPr/>
      </dsp:nvSpPr>
      <dsp:spPr>
        <a:xfrm>
          <a:off x="6889722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March 15 Petition process begins for students who were denied</a:t>
          </a:r>
          <a:endParaRPr lang="en-US" sz="1400" kern="1200" dirty="0"/>
        </a:p>
      </dsp:txBody>
      <dsp:txXfrm>
        <a:off x="6942627" y="1349735"/>
        <a:ext cx="977957" cy="1623296"/>
      </dsp:txXfrm>
    </dsp:sp>
    <dsp:sp modelId="{0796CD50-79E3-4295-B8E8-1DA6F36FC02A}">
      <dsp:nvSpPr>
        <dsp:cNvPr id="0" name=""/>
        <dsp:cNvSpPr/>
      </dsp:nvSpPr>
      <dsp:spPr>
        <a:xfrm>
          <a:off x="8037477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April 5 Petition application deadline</a:t>
          </a:r>
          <a:endParaRPr lang="en-US" sz="1400" kern="1200" dirty="0"/>
        </a:p>
      </dsp:txBody>
      <dsp:txXfrm>
        <a:off x="8090382" y="1349735"/>
        <a:ext cx="977957" cy="1623296"/>
      </dsp:txXfrm>
    </dsp:sp>
    <dsp:sp modelId="{50AAFD17-7430-4DE7-A012-4BCB6D78564D}">
      <dsp:nvSpPr>
        <dsp:cNvPr id="0" name=""/>
        <dsp:cNvSpPr/>
      </dsp:nvSpPr>
      <dsp:spPr>
        <a:xfrm>
          <a:off x="9185231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April 19 Students notified of petition status</a:t>
          </a:r>
          <a:endParaRPr lang="en-US" sz="1400" kern="1200" dirty="0"/>
        </a:p>
      </dsp:txBody>
      <dsp:txXfrm>
        <a:off x="9238136" y="1349735"/>
        <a:ext cx="977957" cy="1623296"/>
      </dsp:txXfrm>
    </dsp:sp>
    <dsp:sp modelId="{F97A669C-F873-4BB3-AB28-CACC78F7BCD9}">
      <dsp:nvSpPr>
        <dsp:cNvPr id="0" name=""/>
        <dsp:cNvSpPr/>
      </dsp:nvSpPr>
      <dsp:spPr>
        <a:xfrm>
          <a:off x="10332985" y="1296830"/>
          <a:ext cx="1083767" cy="172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April 27 – Level Up High School Expo</a:t>
          </a:r>
          <a:endParaRPr lang="en-US" sz="1400" kern="1200" dirty="0"/>
        </a:p>
      </dsp:txBody>
      <dsp:txXfrm>
        <a:off x="10385890" y="1349735"/>
        <a:ext cx="977957" cy="162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3D9C-5A52-4F57-823B-403CB2BE75C5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6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6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EFC0-776F-40F4-9DAC-1994D8AA0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69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1742-EFC3-4176-8707-128F6161374A}" type="datetimeFigureOut">
              <a:rPr lang="en-US" smtClean="0"/>
              <a:t>12/20/2018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6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6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F370-14EA-4279-B3EC-429F19627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DDD299-5B58-429C-A03F-C7AFECE8879B}"/>
              </a:ext>
            </a:extLst>
          </p:cNvPr>
          <p:cNvSpPr/>
          <p:nvPr userDrawn="1"/>
        </p:nvSpPr>
        <p:spPr>
          <a:xfrm>
            <a:off x="95798" y="6378170"/>
            <a:ext cx="593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DETROIT PUBLIC SCHOOLS COMMUNITY DISTRICT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DDD299-5B58-429C-A03F-C7AFECE8879B}"/>
              </a:ext>
            </a:extLst>
          </p:cNvPr>
          <p:cNvSpPr/>
          <p:nvPr userDrawn="1"/>
        </p:nvSpPr>
        <p:spPr>
          <a:xfrm>
            <a:off x="95798" y="6378170"/>
            <a:ext cx="593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DETROIT PUBLIC SCHOOLS COMMUNITY DISTRICT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FFC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 dirty="0">
              <a:solidFill>
                <a:srgbClr val="0F1AA0"/>
              </a:solidFill>
              <a:latin typeface="TT Norms" panose="0200050303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78605"/>
            <a:ext cx="12192000" cy="10729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2381250"/>
          </a:xfrm>
          <a:prstGeom prst="rect">
            <a:avLst/>
          </a:prstGeom>
          <a:solidFill>
            <a:srgbClr val="0F1AA0"/>
          </a:solidFill>
          <a:ln>
            <a:solidFill>
              <a:srgbClr val="0F1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28" y="247650"/>
            <a:ext cx="2956743" cy="18859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207371"/>
            <a:ext cx="12192000" cy="993154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7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0700" y="6444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D987-8D18-43B6-AEE7-4C0E1AC9D2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95500" y="293780"/>
            <a:ext cx="9036696" cy="61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95500" y="13975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06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Inside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95500" y="13975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1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Mas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2846"/>
            <a:ext cx="12192000" cy="993154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AD987-8D18-43B6-AEE7-4C0E1AC9D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_Inside slide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500" y="293780"/>
            <a:ext cx="9036696" cy="61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500" y="13975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0700" y="6444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72FAD987-8D18-43B6-AEE7-4C0E1AC9D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50" r:id="rId3"/>
    <p:sldLayoutId id="2147483685" r:id="rId4"/>
    <p:sldLayoutId id="214748368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E096E6-1CEB-4096-8CFA-C8AE38952866}"/>
              </a:ext>
            </a:extLst>
          </p:cNvPr>
          <p:cNvSpPr txBox="1">
            <a:spLocks/>
          </p:cNvSpPr>
          <p:nvPr/>
        </p:nvSpPr>
        <p:spPr>
          <a:xfrm>
            <a:off x="2759075" y="1558925"/>
            <a:ext cx="9432925" cy="14890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300" b="1" dirty="0">
                <a:solidFill>
                  <a:schemeClr val="tx1"/>
                </a:solidFill>
                <a:latin typeface="Arial"/>
                <a:cs typeface="Arial"/>
              </a:rPr>
              <a:t>Examination High Schools</a:t>
            </a:r>
            <a:br>
              <a:rPr lang="en-US" sz="5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500" dirty="0">
                <a:solidFill>
                  <a:schemeClr val="tx1"/>
                </a:solidFill>
                <a:latin typeface="Arial"/>
                <a:cs typeface="Arial"/>
              </a:rPr>
              <a:t>Fall 2019 Admissions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E096E6-1CEB-4096-8CFA-C8AE38952866}"/>
              </a:ext>
            </a:extLst>
          </p:cNvPr>
          <p:cNvSpPr txBox="1">
            <a:spLocks/>
          </p:cNvSpPr>
          <p:nvPr/>
        </p:nvSpPr>
        <p:spPr>
          <a:xfrm>
            <a:off x="2744992" y="3349994"/>
            <a:ext cx="9447007" cy="1212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dirty="0">
                <a:latin typeface="Arial"/>
                <a:cs typeface="Arial"/>
              </a:rPr>
              <a:t>Office of Enrollment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latin typeface="Arial"/>
                <a:cs typeface="Arial"/>
              </a:rPr>
              <a:t>November 29, 2018</a:t>
            </a:r>
            <a:endParaRPr lang="en-US" sz="32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23871" y="3147651"/>
            <a:ext cx="72653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4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Schools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Assessment Coordinator Training (asynchronous webcast) posted to Assessment SharePoint Site by December 12</a:t>
            </a:r>
          </a:p>
          <a:p>
            <a:pPr lvl="1"/>
            <a:r>
              <a:rPr lang="en-US" sz="2800" dirty="0"/>
              <a:t>Technology Requirements</a:t>
            </a:r>
          </a:p>
          <a:p>
            <a:pPr lvl="1"/>
            <a:r>
              <a:rPr lang="en-US" sz="2800" dirty="0"/>
              <a:t>Process for requesting paper/pencil accommodations</a:t>
            </a:r>
          </a:p>
          <a:p>
            <a:pPr lvl="1"/>
            <a:r>
              <a:rPr lang="en-US" sz="2800" dirty="0"/>
              <a:t>Assessment Timing</a:t>
            </a:r>
          </a:p>
          <a:p>
            <a:pPr lvl="1"/>
            <a:r>
              <a:rPr lang="en-US" sz="2800" dirty="0"/>
              <a:t>Student Login Information and Procedures</a:t>
            </a:r>
          </a:p>
          <a:p>
            <a:pPr lvl="1"/>
            <a:r>
              <a:rPr lang="en-US" sz="2800" dirty="0"/>
              <a:t>Proctor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0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Out-of-District Testing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500" y="1397557"/>
            <a:ext cx="506773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Proctors needed</a:t>
            </a:r>
          </a:p>
          <a:p>
            <a:r>
              <a:rPr lang="en-US" dirty="0"/>
              <a:t>Workshop pay offered</a:t>
            </a:r>
          </a:p>
          <a:p>
            <a:r>
              <a:rPr lang="en-US" dirty="0"/>
              <a:t>3-hour or 6-hour shifts</a:t>
            </a:r>
          </a:p>
          <a:p>
            <a:r>
              <a:rPr lang="en-US" dirty="0"/>
              <a:t>Earhart and Brenda Scott locations</a:t>
            </a:r>
          </a:p>
          <a:p>
            <a:r>
              <a:rPr lang="en-US" dirty="0"/>
              <a:t>Saturday January 26</a:t>
            </a:r>
          </a:p>
          <a:p>
            <a:r>
              <a:rPr lang="en-US" dirty="0"/>
              <a:t>Saturday February 2</a:t>
            </a:r>
          </a:p>
          <a:p>
            <a:r>
              <a:rPr lang="en-US" dirty="0"/>
              <a:t>Saturday February 9 </a:t>
            </a:r>
          </a:p>
          <a:p>
            <a:pPr marL="0" indent="0">
              <a:buNone/>
            </a:pPr>
            <a:r>
              <a:rPr lang="en-US" dirty="0"/>
              <a:t>(If needed snow day)</a:t>
            </a:r>
          </a:p>
        </p:txBody>
      </p:sp>
      <p:sp>
        <p:nvSpPr>
          <p:cNvPr id="5" name="AutoShape 2" descr="Image result for recrui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ecrui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recrui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71" y="1397556"/>
            <a:ext cx="6210899" cy="40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counselors should know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Taking the test is not enough. Every student must submit an application to be considered for admission. </a:t>
            </a:r>
          </a:p>
          <a:p>
            <a:r>
              <a:rPr lang="en-US" dirty="0"/>
              <a:t>Students who miss the January testing will be allowed to take the test on one of the out-of-district days in February or July.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 components: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Student Letter of Interest (Formal letter)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Grade Point Average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Letter of Recommendation (New Format)</a:t>
            </a:r>
          </a:p>
        </p:txBody>
      </p:sp>
    </p:spTree>
    <p:extLst>
      <p:ext uri="{BB962C8B-B14F-4D97-AF65-F5344CB8AC3E}">
        <p14:creationId xmlns:p14="http://schemas.microsoft.com/office/powerpoint/2010/main" val="169454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Score Values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848102"/>
              </p:ext>
            </p:extLst>
          </p:nvPr>
        </p:nvGraphicFramePr>
        <p:xfrm>
          <a:off x="695323" y="1397000"/>
          <a:ext cx="10990540" cy="3962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99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84">
                <a:tc>
                  <a:txBody>
                    <a:bodyPr/>
                    <a:lstStyle/>
                    <a:p>
                      <a:r>
                        <a:rPr lang="en-US" sz="20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Possible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Examination Score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Grade Point</a:t>
                      </a:r>
                      <a:r>
                        <a:rPr lang="en-US" sz="2000" baseline="0" dirty="0">
                          <a:effectLst/>
                        </a:rPr>
                        <a:t> Average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Writing Sample (Letter of Interest)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Letter of Recommendation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en-US" sz="2000" dirty="0"/>
                        <a:t>Total Points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en-US" sz="2000" dirty="0"/>
                        <a:t>DPSCD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Marygrove</a:t>
                      </a:r>
                      <a:r>
                        <a:rPr lang="en-US" sz="2000" dirty="0"/>
                        <a:t> Boundary</a:t>
                      </a:r>
                      <a:r>
                        <a:rPr lang="en-US" sz="2000" baseline="0" dirty="0"/>
                        <a:t> Resident – Primary Catchment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+10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Marygrove</a:t>
                      </a:r>
                      <a:r>
                        <a:rPr lang="en-US" sz="2000" dirty="0"/>
                        <a:t> Boundary</a:t>
                      </a:r>
                      <a:r>
                        <a:rPr lang="en-US" sz="2000" baseline="0" dirty="0"/>
                        <a:t> Resident – Secondary Catchment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7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371" y="87657"/>
            <a:ext cx="9036696" cy="915588"/>
          </a:xfrm>
        </p:spPr>
        <p:txBody>
          <a:bodyPr>
            <a:normAutofit/>
          </a:bodyPr>
          <a:lstStyle/>
          <a:p>
            <a:r>
              <a:rPr lang="en-US" dirty="0"/>
              <a:t>New Application Management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500" y="1397557"/>
            <a:ext cx="8633058" cy="4351338"/>
          </a:xfrm>
        </p:spPr>
        <p:txBody>
          <a:bodyPr/>
          <a:lstStyle/>
          <a:p>
            <a:r>
              <a:rPr lang="en-US" dirty="0"/>
              <a:t>Instant and streamlined communications to improve applicant and administrator experiences</a:t>
            </a:r>
          </a:p>
          <a:p>
            <a:r>
              <a:rPr lang="en-US" dirty="0"/>
              <a:t>Shared information across different categories of users – Counselors, high schools, Enrollment </a:t>
            </a:r>
          </a:p>
          <a:p>
            <a:r>
              <a:rPr lang="en-US" dirty="0"/>
              <a:t>All steps handled in one location: Student Applications, Application Review Process, Appeals and Pre-Enrollment</a:t>
            </a:r>
          </a:p>
          <a:p>
            <a:r>
              <a:rPr lang="en-US" dirty="0"/>
              <a:t> Ability to save and return to applications in progress</a:t>
            </a:r>
          </a:p>
        </p:txBody>
      </p:sp>
      <p:pic>
        <p:nvPicPr>
          <p:cNvPr id="2050" name="Picture 2" descr="Image result for submit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83" y="2353902"/>
            <a:ext cx="1609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ubmittables">
            <a:extLst>
              <a:ext uri="{FF2B5EF4-FFF2-40B4-BE49-F238E27FC236}">
                <a16:creationId xmlns:a16="http://schemas.microsoft.com/office/drawing/2014/main" id="{CC0F9403-D657-4713-8B8D-58FF859A3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9" b="35654"/>
          <a:stretch/>
        </p:blipFill>
        <p:spPr bwMode="auto">
          <a:xfrm>
            <a:off x="7508877" y="168113"/>
            <a:ext cx="2883423" cy="6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9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apply:</a:t>
            </a:r>
            <a:br>
              <a:rPr lang="en-US" dirty="0"/>
            </a:br>
            <a:r>
              <a:rPr lang="en-US" dirty="0"/>
              <a:t>Detroitk12.org/</a:t>
            </a:r>
            <a:r>
              <a:rPr lang="en-US" dirty="0" err="1"/>
              <a:t>examschools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2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157969"/>
            <a:ext cx="52387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 for Families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499" y="1397557"/>
            <a:ext cx="7013983" cy="4351338"/>
          </a:xfrm>
        </p:spPr>
        <p:txBody>
          <a:bodyPr/>
          <a:lstStyle/>
          <a:p>
            <a:r>
              <a:rPr lang="en-US" dirty="0"/>
              <a:t>Enrollment will offer a robust schedule of training sessions to assist schools and parents with student applications.</a:t>
            </a:r>
          </a:p>
          <a:p>
            <a:r>
              <a:rPr lang="en-US" dirty="0"/>
              <a:t>Parent workshops will take place throughout the city, with ASL, Spanish and Arabic interpreters on select dates.</a:t>
            </a:r>
          </a:p>
          <a:p>
            <a:r>
              <a:rPr lang="en-US" dirty="0"/>
              <a:t>Parents may bring documents that need to be scanned/uploaded to their application. </a:t>
            </a:r>
          </a:p>
        </p:txBody>
      </p:sp>
    </p:spTree>
    <p:extLst>
      <p:ext uri="{BB962C8B-B14F-4D97-AF65-F5344CB8AC3E}">
        <p14:creationId xmlns:p14="http://schemas.microsoft.com/office/powerpoint/2010/main" val="361623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 for Families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65653" y="1590646"/>
            <a:ext cx="5898247" cy="4351338"/>
          </a:xfrm>
        </p:spPr>
        <p:txBody>
          <a:bodyPr/>
          <a:lstStyle/>
          <a:p>
            <a:r>
              <a:rPr lang="en-US" dirty="0"/>
              <a:t>Parents can drop in or call Enrollment for assistance: </a:t>
            </a:r>
            <a:br>
              <a:rPr lang="en-US" dirty="0"/>
            </a:br>
            <a:r>
              <a:rPr lang="en-US" dirty="0"/>
              <a:t>(313) 873-6345.</a:t>
            </a:r>
          </a:p>
          <a:p>
            <a:r>
              <a:rPr lang="en-US" dirty="0"/>
              <a:t>An online tutorial will be available at: detroitk12.org/</a:t>
            </a:r>
            <a:r>
              <a:rPr lang="en-US" dirty="0" err="1"/>
              <a:t>examschools</a:t>
            </a:r>
            <a:endParaRPr lang="en-US" dirty="0"/>
          </a:p>
          <a:p>
            <a:r>
              <a:rPr lang="en-US" dirty="0"/>
              <a:t>In collaboration with FACE, parent leaders will be trained to assist parents.</a:t>
            </a:r>
          </a:p>
          <a:p>
            <a:r>
              <a:rPr lang="en-US" dirty="0"/>
              <a:t>EHS Assessment Study Guide</a:t>
            </a:r>
          </a:p>
          <a:p>
            <a:endParaRPr lang="en-US" dirty="0"/>
          </a:p>
        </p:txBody>
      </p:sp>
      <p:pic>
        <p:nvPicPr>
          <p:cNvPr id="1028" name="Picture 4" descr="Image result for holding han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/>
          <a:stretch/>
        </p:blipFill>
        <p:spPr bwMode="auto">
          <a:xfrm>
            <a:off x="251670" y="1599034"/>
            <a:ext cx="5454064" cy="41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6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 for Families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0274" y="1501234"/>
            <a:ext cx="628414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Schools will be equipped to support families with their applications.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Consider the following opportunities:</a:t>
            </a:r>
          </a:p>
          <a:p>
            <a:r>
              <a:rPr lang="en-US" dirty="0"/>
              <a:t>Office hours with the 8</a:t>
            </a:r>
            <a:r>
              <a:rPr lang="en-US" baseline="30000" dirty="0"/>
              <a:t>th</a:t>
            </a:r>
            <a:r>
              <a:rPr lang="en-US" dirty="0"/>
              <a:t> grade counselor </a:t>
            </a:r>
          </a:p>
          <a:p>
            <a:r>
              <a:rPr lang="en-US" dirty="0"/>
              <a:t>PAL-led workshops for parents</a:t>
            </a:r>
            <a:br>
              <a:rPr lang="en-US" dirty="0"/>
            </a:br>
            <a:r>
              <a:rPr lang="en-US" dirty="0"/>
              <a:t>Announce parent workshop dates in your school newsletter</a:t>
            </a:r>
          </a:p>
          <a:p>
            <a:r>
              <a:rPr lang="en-US" dirty="0"/>
              <a:t>Consider offering defined times, such as right after drop off or right before pickup</a:t>
            </a:r>
          </a:p>
          <a:p>
            <a:pPr marL="0" indent="0">
              <a:buNone/>
            </a:pPr>
            <a:r>
              <a:rPr lang="en-US" dirty="0"/>
              <a:t>Get creative! </a:t>
            </a:r>
          </a:p>
        </p:txBody>
      </p:sp>
      <p:pic>
        <p:nvPicPr>
          <p:cNvPr id="1026" name="Picture 2" descr="Image result for coffee and donu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"/>
          <a:stretch/>
        </p:blipFill>
        <p:spPr bwMode="auto">
          <a:xfrm>
            <a:off x="6394159" y="1501234"/>
            <a:ext cx="5253081" cy="3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7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558" y="430228"/>
            <a:ext cx="9036696" cy="619431"/>
          </a:xfrm>
        </p:spPr>
        <p:txBody>
          <a:bodyPr>
            <a:noAutofit/>
          </a:bodyPr>
          <a:lstStyle/>
          <a:p>
            <a:r>
              <a:rPr lang="en-US" sz="5400" b="1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97557"/>
            <a:ext cx="121920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Welcome</a:t>
            </a:r>
          </a:p>
          <a:p>
            <a:r>
              <a:rPr lang="en-US" sz="3200" dirty="0"/>
              <a:t>Enrollment Updates</a:t>
            </a:r>
          </a:p>
          <a:p>
            <a:r>
              <a:rPr lang="en-US" sz="3200" dirty="0"/>
              <a:t>Examination High Schools</a:t>
            </a:r>
          </a:p>
          <a:p>
            <a:r>
              <a:rPr lang="en-US" sz="3200" dirty="0"/>
              <a:t>Important Dates</a:t>
            </a:r>
          </a:p>
          <a:p>
            <a:r>
              <a:rPr lang="en-US" sz="3200" dirty="0"/>
              <a:t>Assessment (In District &amp; Out of District)</a:t>
            </a:r>
          </a:p>
          <a:p>
            <a:r>
              <a:rPr lang="en-US" sz="3200" dirty="0"/>
              <a:t>Application Components</a:t>
            </a:r>
          </a:p>
          <a:p>
            <a:r>
              <a:rPr lang="en-US" sz="3200" dirty="0"/>
              <a:t>NEW for 2018-2019 (</a:t>
            </a:r>
            <a:r>
              <a:rPr lang="en-US" sz="3200" dirty="0" err="1"/>
              <a:t>Submittable</a:t>
            </a:r>
            <a:r>
              <a:rPr lang="en-US" sz="3200" dirty="0"/>
              <a:t>, Supports, Spreading the word)</a:t>
            </a:r>
          </a:p>
          <a:p>
            <a:r>
              <a:rPr lang="en-US" sz="3200" dirty="0" err="1"/>
              <a:t>Submittable</a:t>
            </a:r>
            <a:r>
              <a:rPr lang="en-US" sz="3200" dirty="0"/>
              <a:t> 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1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Spreading the Word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19" y="1569304"/>
            <a:ext cx="5753581" cy="4219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448" y="1786124"/>
            <a:ext cx="5016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Print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Electronic advertising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Robo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Level Up Breakfast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Kicker Cards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42583" y="5532733"/>
            <a:ext cx="497485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5850" y="1569304"/>
            <a:ext cx="497485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Submittable</a:t>
            </a:r>
            <a:r>
              <a:rPr lang="en-US" dirty="0"/>
              <a:t> Tutorial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3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</a:t>
            </a:r>
            <a:r>
              <a:rPr lang="en-US" dirty="0" err="1"/>
              <a:t>Submittable</a:t>
            </a:r>
            <a:r>
              <a:rPr lang="en-US" dirty="0"/>
              <a:t>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29125" y="1518407"/>
            <a:ext cx="4821180" cy="37331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ea typeface="Poppins SemiBold" charset="0"/>
                <a:cs typeface="Poppins SemiBold" charset="0"/>
              </a:rPr>
              <a:t>Sign Up</a:t>
            </a:r>
          </a:p>
          <a:p>
            <a:pPr marL="0" indent="0">
              <a:buNone/>
            </a:pPr>
            <a:r>
              <a:rPr lang="en-US" dirty="0">
                <a:ea typeface="Poppins SemiBold" charset="0"/>
                <a:cs typeface="Poppins SemiBold" charset="0"/>
              </a:rPr>
              <a:t>Parents and students wishing to apply for admission to exam high schools should click this option.</a:t>
            </a:r>
            <a:br>
              <a:rPr lang="en-US" dirty="0">
                <a:ea typeface="Poppins SemiBold" charset="0"/>
                <a:cs typeface="Poppins SemiBold" charset="0"/>
              </a:rPr>
            </a:br>
            <a:endParaRPr lang="en-US" dirty="0">
              <a:ea typeface="Poppins SemiBold" charset="0"/>
              <a:cs typeface="Poppins SemiBold" charset="0"/>
            </a:endParaRPr>
          </a:p>
          <a:p>
            <a:pPr marL="0" indent="0">
              <a:buNone/>
            </a:pPr>
            <a:r>
              <a:rPr lang="en-US" b="1" dirty="0">
                <a:ea typeface="Poppins SemiBold" charset="0"/>
                <a:cs typeface="Poppins SemiBold" charset="0"/>
              </a:rPr>
              <a:t>Use DPSCD Login</a:t>
            </a:r>
          </a:p>
          <a:p>
            <a:pPr marL="0" indent="0">
              <a:buNone/>
            </a:pPr>
            <a:r>
              <a:rPr lang="en-US" dirty="0">
                <a:ea typeface="Poppins SemiBold" charset="0"/>
                <a:cs typeface="Poppins SemiBold" charset="0"/>
              </a:rPr>
              <a:t>Employees conducting school business regarding exam applications (scoring, reviewing application status, etc.) should use this option.  </a:t>
            </a:r>
          </a:p>
          <a:p>
            <a:endParaRPr lang="en-US" dirty="0">
              <a:solidFill>
                <a:schemeClr val="tx2"/>
              </a:solidFill>
              <a:ea typeface="Poppins SemiBold" charset="0"/>
              <a:cs typeface="Poppins SemiBold" charset="0"/>
            </a:endParaRPr>
          </a:p>
          <a:p>
            <a:endParaRPr lang="en-US" dirty="0">
              <a:solidFill>
                <a:schemeClr val="tx2"/>
              </a:solidFill>
              <a:ea typeface="Poppins SemiBold" charset="0"/>
              <a:cs typeface="Poppins SemiBold" charset="0"/>
            </a:endParaRPr>
          </a:p>
          <a:p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E76D83-8DF4-0148-BAA9-1BF0A0C0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1" y="1397557"/>
            <a:ext cx="5436852" cy="4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an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57144" y="1397556"/>
            <a:ext cx="4406755" cy="4567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application options:</a:t>
            </a:r>
          </a:p>
          <a:p>
            <a:r>
              <a:rPr lang="en-US" dirty="0"/>
              <a:t>Current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r>
              <a:rPr lang="en-US" dirty="0"/>
              <a:t>Current high school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must select the appropriate choice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D2E49-69D4-AE4E-A8D9-34EA4FFE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3" y="1397556"/>
            <a:ext cx="6423220" cy="4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65908" y="1397557"/>
            <a:ext cx="5045192" cy="4351338"/>
          </a:xfrm>
        </p:spPr>
        <p:txBody>
          <a:bodyPr/>
          <a:lstStyle/>
          <a:p>
            <a:r>
              <a:rPr lang="en-US" dirty="0"/>
              <a:t>Welcome page</a:t>
            </a:r>
          </a:p>
          <a:p>
            <a:r>
              <a:rPr lang="en-US" dirty="0"/>
              <a:t>First-time users will create an account</a:t>
            </a:r>
          </a:p>
          <a:p>
            <a:r>
              <a:rPr lang="en-US" dirty="0"/>
              <a:t>Returning users will sign 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Students may save applications in progress and return to them as needed.</a:t>
            </a:r>
          </a:p>
        </p:txBody>
      </p:sp>
      <p:pic>
        <p:nvPicPr>
          <p:cNvPr id="1028" name="Picture 4" descr="https://attachment.outlook.office.net/owa/kisha.verdusco@detroitk12.org/service.svc/s/GetFileAttachment?id=AAMkADViODYzMmI2LWU5OGItNDg5My04ZWYzLWZiY2U3ZjdhYzE2NgBGAAAAAADlR1NIbtb5QIjK%2FdPUGyvvBwBLcKVFdI24RZPVo2lCmRfhAAAAAAEMAAAH8%2BrFKBxaQ403sNyPaElmAAJFDZarAAABEgAQAN42VP6X0w1LtPlyPZto8xM%3D&amp;X-OWA-CANARY=iWXUjeCygUWP8_LcsgN8nUDWt1YaVtYYceXXm4MzusLMQTQSrNHqgU2X5gbxhFVzIzFEwgy7Xm4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Dk5NDcsImV4cCI6MTU0MzUxMDU0NywiaXNzIjoiMDAwMDAwMDItMDAwMC0wZmYxLWNlMDAtMDAwMDAwMDAwMDAwQDJlYTJkMGRjLTg4OWQtNDJiYy05YjRjLTMwMjcxZjgyZTMzNSIsImF1ZCI6IjAwMDAwMDAyLTAwMDAtMGZmMS1jZTAwLTAwMDAwMDAwMDAwMC9hdHRhY2htZW50Lm91dGxvb2sub2ZmaWNlLm5ldEAyZWEyZDBkYy04ODlkLTQyYmMtOWI0Yy0zMDI3MWY4MmUzMzUifQ.QBXmGDY_p8fenn3V2EvxDSe0HDd4yXJEHrSbpDQkfoSTnoVAQlw-deSzSEaEQRAHYNGWk4lNInZ-yc-3NmkzQe1YEUUTmrbrbUMATd5-e_KQ4lURtgUwvAn-CcuY3mG1XJehS4leK6W2AFpnoECi65KJi5GKEApMOz-EBVA7WYj6a6tqwCDa2O321oiRYwaKoJYV_zX2oc75EWMJXGrPFVOmJU0iwi7s83eh33VTSkXNMEg4F9RHzlzC5neZDTra-9zQp9ObjqgZjDrSI_uB5Xwf46BmEi86pF2DG5Q5mwxjBzgVuAgihNnr2fbUXkH80MrxuyLhCekLqK346iJGC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1397557"/>
            <a:ext cx="4769397" cy="45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9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8796" y="1397557"/>
            <a:ext cx="511230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Poppins SemiBold" charset="0"/>
                <a:cs typeface="Poppins SemiBold" charset="0"/>
              </a:rPr>
              <a:t>Read through the terms and conditions for use of the </a:t>
            </a:r>
            <a:r>
              <a:rPr lang="en-US" dirty="0" err="1">
                <a:ea typeface="Poppins SemiBold" charset="0"/>
                <a:cs typeface="Poppins SemiBold" charset="0"/>
              </a:rPr>
              <a:t>Submittable</a:t>
            </a:r>
            <a:r>
              <a:rPr lang="en-US" dirty="0">
                <a:ea typeface="Poppins SemiBold" charset="0"/>
                <a:cs typeface="Poppins SemiBold" charset="0"/>
              </a:rPr>
              <a:t> website. </a:t>
            </a:r>
          </a:p>
          <a:p>
            <a:r>
              <a:rPr lang="en-US" dirty="0">
                <a:ea typeface="Poppins SemiBold" charset="0"/>
                <a:cs typeface="Poppins SemiBold" charset="0"/>
              </a:rPr>
              <a:t>Check yes in the below boxes if applicable. If not applicable, leave boxes unchecked.</a:t>
            </a:r>
          </a:p>
          <a:p>
            <a:r>
              <a:rPr lang="en-US" dirty="0">
                <a:ea typeface="Poppins SemiBold" charset="0"/>
                <a:cs typeface="Poppins SemiBold" charset="0"/>
              </a:rPr>
              <a:t>This does not affect your ability to receive exam application notifications.</a:t>
            </a:r>
          </a:p>
          <a:p>
            <a:r>
              <a:rPr lang="en-US" dirty="0">
                <a:ea typeface="Poppins SemiBold" charset="0"/>
                <a:cs typeface="Poppins SemiBold" charset="0"/>
              </a:rPr>
              <a:t>Click “Continue”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7185F-86EA-9B40-BC18-D0F77147B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357428"/>
            <a:ext cx="4585846" cy="48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0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1074" y="1397557"/>
            <a:ext cx="5020025" cy="4351338"/>
          </a:xfrm>
        </p:spPr>
        <p:txBody>
          <a:bodyPr/>
          <a:lstStyle/>
          <a:p>
            <a:r>
              <a:rPr lang="en-US" dirty="0"/>
              <a:t>Student enters all requested identification and contact information.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07E5F-FEAB-E241-8171-110C1D2F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3" y="1514507"/>
            <a:ext cx="4666249" cy="43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9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6516" y="1397557"/>
            <a:ext cx="5204583" cy="4351338"/>
          </a:xfrm>
        </p:spPr>
        <p:txBody>
          <a:bodyPr/>
          <a:lstStyle/>
          <a:p>
            <a:r>
              <a:rPr lang="en-US" dirty="0"/>
              <a:t>Complete the student’s information</a:t>
            </a:r>
          </a:p>
          <a:p>
            <a:r>
              <a:rPr lang="en-US" dirty="0"/>
              <a:t>There are two separate applications:</a:t>
            </a:r>
          </a:p>
          <a:p>
            <a:r>
              <a:rPr lang="en-US" dirty="0"/>
              <a:t>Current 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r>
              <a:rPr lang="en-US" dirty="0"/>
              <a:t>Current 9</a:t>
            </a:r>
            <a:r>
              <a:rPr lang="en-US" baseline="30000" dirty="0"/>
              <a:t>th</a:t>
            </a:r>
            <a:r>
              <a:rPr lang="en-US" dirty="0"/>
              <a:t> and 10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endParaRPr lang="en-US" dirty="0"/>
          </a:p>
        </p:txBody>
      </p:sp>
      <p:pic>
        <p:nvPicPr>
          <p:cNvPr id="3074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rAAABEgAQAAlgl2wGdVFEiZBdJ239%2Ba0%3D&amp;X-OWA-CANARY=VXRDOtRgnEmaMrhNAXCjj0C_1rsaVtYYJrc_tm2PTAEuK7GXcpNlmuB1crXulyE7lwy2cTv4iYg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Dk5NDcsImV4cCI6MTU0MzUxMDU0NywiaXNzIjoiMDAwMDAwMDItMDAwMC0wZmYxLWNlMDAtMDAwMDAwMDAwMDAwQDJlYTJkMGRjLTg4OWQtNDJiYy05YjRjLTMwMjcxZjgyZTMzNSIsImF1ZCI6IjAwMDAwMDAyLTAwMDAtMGZmMS1jZTAwLTAwMDAwMDAwMDAwMC9hdHRhY2htZW50Lm91dGxvb2sub2ZmaWNlLm5ldEAyZWEyZDBkYy04ODlkLTQyYmMtOWI0Yy0zMDI3MWY4MmUzMzUifQ.QBXmGDY_p8fenn3V2EvxDSe0HDd4yXJEHrSbpDQkfoSTnoVAQlw-deSzSEaEQRAHYNGWk4lNInZ-yc-3NmkzQe1YEUUTmrbrbUMATd5-e_KQ4lURtgUwvAn-CcuY3mG1XJehS4leK6W2AFpnoECi65KJi5GKEApMOz-EBVA7WYj6a6tqwCDa2O321oiRYwaKoJYV_zX2oc75EWMJXGrPFVOmJU0iwi7s83eh33VTSkXNMEg4F9RHzlzC5neZDTra-9zQp9ObjqgZjDrSI_uB5Xwf46BmEi86pF2DG5Q5mwxjBzgVuAgihNnr2fbUXkH80MrxuyLhCekLqK346iJGC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7" y="1397557"/>
            <a:ext cx="5087544" cy="47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4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school selection and ranking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0348" y="1397557"/>
            <a:ext cx="5380751" cy="4351338"/>
          </a:xfrm>
        </p:spPr>
        <p:txBody>
          <a:bodyPr/>
          <a:lstStyle/>
          <a:p>
            <a:r>
              <a:rPr lang="en-US" dirty="0"/>
              <a:t>Students may express interest in one or more schools</a:t>
            </a:r>
          </a:p>
          <a:p>
            <a:r>
              <a:rPr lang="en-US" dirty="0"/>
              <a:t>Applicants will not be admitted to a school they did not express interest in. </a:t>
            </a:r>
          </a:p>
          <a:p>
            <a:r>
              <a:rPr lang="en-US" dirty="0"/>
              <a:t>Applicants should keep all viable options open</a:t>
            </a:r>
          </a:p>
          <a:p>
            <a:r>
              <a:rPr lang="en-US" dirty="0"/>
              <a:t>Applicant enters their current school</a:t>
            </a:r>
          </a:p>
        </p:txBody>
      </p:sp>
      <p:pic>
        <p:nvPicPr>
          <p:cNvPr id="2050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sAAABEgAQAPWopyygsn9BrQ%2FxHtxMFKw%3D&amp;X-OWA-CANARY=eqH9vYsNf0qa8FasdmPjc1BBE5waVtYYofrz4JIEOOr2JcO03W2VsvC5HQfH8oFkt0T9t_Y4CpQ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Dk5NDcsImV4cCI6MTU0MzUxMDU0NywiaXNzIjoiMDAwMDAwMDItMDAwMC0wZmYxLWNlMDAtMDAwMDAwMDAwMDAwQDJlYTJkMGRjLTg4OWQtNDJiYy05YjRjLTMwMjcxZjgyZTMzNSIsImF1ZCI6IjAwMDAwMDAyLTAwMDAtMGZmMS1jZTAwLTAwMDAwMDAwMDAwMC9hdHRhY2htZW50Lm91dGxvb2sub2ZmaWNlLm5ldEAyZWEyZDBkYy04ODlkLTQyYmMtOWI0Yy0zMDI3MWY4MmUzMzUifQ.QBXmGDY_p8fenn3V2EvxDSe0HDd4yXJEHrSbpDQkfoSTnoVAQlw-deSzSEaEQRAHYNGWk4lNInZ-yc-3NmkzQe1YEUUTmrbrbUMATd5-e_KQ4lURtgUwvAn-CcuY3mG1XJehS4leK6W2AFpnoECi65KJi5GKEApMOz-EBVA7WYj6a6tqwCDa2O321oiRYwaKoJYV_zX2oc75EWMJXGrPFVOmJU0iwi7s83eh33VTSkXNMEg4F9RHzlzC5neZDTra-9zQp9ObjqgZjDrSI_uB5Xwf46BmEi86pF2DG5Q5mwxjBzgVuAgihNnr2fbUXkH80MrxuyLhCekLqK346iJGC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1" y="1397557"/>
            <a:ext cx="4871309" cy="44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4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DPSCD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2294" y="1397557"/>
            <a:ext cx="5338806" cy="4351338"/>
          </a:xfrm>
        </p:spPr>
        <p:txBody>
          <a:bodyPr/>
          <a:lstStyle/>
          <a:p>
            <a:r>
              <a:rPr lang="en-US" dirty="0"/>
              <a:t>School selection is a dropdown menu</a:t>
            </a:r>
          </a:p>
          <a:p>
            <a:r>
              <a:rPr lang="en-US" dirty="0"/>
              <a:t>Applicants may find their school in one of two ways:</a:t>
            </a:r>
          </a:p>
          <a:p>
            <a:r>
              <a:rPr lang="en-US" dirty="0"/>
              <a:t>Select from the list provided</a:t>
            </a:r>
          </a:p>
          <a:p>
            <a:r>
              <a:rPr lang="en-US" dirty="0"/>
              <a:t>Start typing the name, then hitting “tab.”</a:t>
            </a:r>
          </a:p>
        </p:txBody>
      </p:sp>
      <p:pic>
        <p:nvPicPr>
          <p:cNvPr id="5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yAAABEgAQAJGe%2FQIs0gNIhW%2FXQjJVqd0%3D&amp;X-OWA-CANARY=uy7Rh8_kl0uoSmRMG-RO4rDktFcfVtYY8_gIDUIcn_ck_detu4LQnpMGcsnXGkeHY8qsWL-UETA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IwNDcsImV4cCI6MTU0MzUxMjY0NywiaXNzIjoiMDAwMDAwMDItMDAwMC0wZmYxLWNlMDAtMDAwMDAwMDAwMDAwQDJlYTJkMGRjLTg4OWQtNDJiYy05YjRjLTMwMjcxZjgyZTMzNSIsImF1ZCI6IjAwMDAwMDAyLTAwMDAtMGZmMS1jZTAwLTAwMDAwMDAwMDAwMC9hdHRhY2htZW50Lm91dGxvb2sub2ZmaWNlLm5ldEAyZWEyZDBkYy04ODlkLTQyYmMtOWI0Yy0zMDI3MWY4MmUzMzUifQ.fb4MVxmm4tUuaBW9EZ0EPyNGcxIPn_qzWiTylBDI-pq18xqmZaCEAAcMB1WQSD6hgUt2kbeG-NRKmNj6QOrgArvNTQHbzp_dHUuflvmD8dxR9e64oVtKrTYc1taxt_PvzzcC8hYsCGRcaslttva9GniTx10NkgZ4bpzecSREtZqGBOaF5WjCF2KSWW8Do6ZG7wsnRUlCOAcFZaWSrUS1IjmMFVJf6OoodGdrpNg3hL-yD_p0C5joFVQN6QMs5RaCmXo-wJ0AnNLJFvpolCOnRwvEQbRSIEhDqigRuvqBqV8mgwZIL8rxt_w67PKESZIR1KH-UpYed9vMvmEI2eoR7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" y="1397557"/>
            <a:ext cx="4784193" cy="45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6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3EC6CF-5FC5-4067-A05D-0830E86FCF6F}"/>
              </a:ext>
            </a:extLst>
          </p:cNvPr>
          <p:cNvSpPr txBox="1"/>
          <p:nvPr/>
        </p:nvSpPr>
        <p:spPr>
          <a:xfrm>
            <a:off x="137651" y="2411361"/>
            <a:ext cx="11916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Enrollment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Fall 2018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Grade 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Enrollment Continues!/February Count &amp; Fall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Continue to enroll unless capped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Network Breakfast for 8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grade charters/HS principals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86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DPSCD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4550" y="1397557"/>
            <a:ext cx="24865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Dropdown Menu</a:t>
            </a:r>
          </a:p>
        </p:txBody>
      </p:sp>
      <p:pic>
        <p:nvPicPr>
          <p:cNvPr id="1026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rAAABEgAQALTa445lD59KkO0AJ3uF6WI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93" y="1397557"/>
            <a:ext cx="4981109" cy="47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6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Uploads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98128" y="1397557"/>
            <a:ext cx="5212972" cy="4351338"/>
          </a:xfrm>
        </p:spPr>
        <p:txBody>
          <a:bodyPr/>
          <a:lstStyle/>
          <a:p>
            <a:r>
              <a:rPr lang="en-US" dirty="0"/>
              <a:t>Notice of exam requirement</a:t>
            </a:r>
          </a:p>
          <a:p>
            <a:r>
              <a:rPr lang="en-US" dirty="0"/>
              <a:t>Letter of Reference</a:t>
            </a:r>
          </a:p>
          <a:p>
            <a:r>
              <a:rPr lang="en-US" dirty="0"/>
              <a:t>Students are required to provide an email address for their reference</a:t>
            </a:r>
          </a:p>
          <a:p>
            <a:r>
              <a:rPr lang="en-US" dirty="0"/>
              <a:t>Student’s letter must be uploaded</a:t>
            </a:r>
          </a:p>
        </p:txBody>
      </p:sp>
      <p:pic>
        <p:nvPicPr>
          <p:cNvPr id="2050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rAAABEgAQAJjHXAYxCcpOttc3PGr%2Fwgo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" y="1271079"/>
            <a:ext cx="5114868" cy="49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97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Request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07852" y="1397557"/>
            <a:ext cx="5003247" cy="4351338"/>
          </a:xfrm>
        </p:spPr>
        <p:txBody>
          <a:bodyPr/>
          <a:lstStyle/>
          <a:p>
            <a:r>
              <a:rPr lang="en-US" dirty="0"/>
              <a:t>References will receive an email instructing them to upload the reference letter. </a:t>
            </a:r>
          </a:p>
          <a:p>
            <a:endParaRPr lang="en-US" dirty="0"/>
          </a:p>
          <a:p>
            <a:r>
              <a:rPr lang="en-US" dirty="0"/>
              <a:t>References will be a form with check boxes. </a:t>
            </a:r>
          </a:p>
          <a:p>
            <a:r>
              <a:rPr lang="en-US" dirty="0"/>
              <a:t>No written letters.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3AAABEgAQAAjA79OD4QhNtFawHhvlKLo%3D&amp;X-OWA-CANARY=etSWUtpMnEStnpNCIgRE4XAEbTEjVtYY5sbWIRqpqK0PFfOqCRkZwyKjvDbe8vzyezZCXVpzvvQ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M4MjksImV4cCI6MTU0MzUxNDQyOSwiaXNzIjoiMDAwMDAwMDItMDAwMC0wZmYxLWNlMDAtMDAwMDAwMDAwMDAwQDJlYTJkMGRjLTg4OWQtNDJiYy05YjRjLTMwMjcxZjgyZTMzNSIsImF1ZCI6IjAwMDAwMDAyLTAwMDAtMGZmMS1jZTAwLTAwMDAwMDAwMDAwMC9hdHRhY2htZW50Lm91dGxvb2sub2ZmaWNlLm5ldEAyZWEyZDBkYy04ODlkLTQyYmMtOWI0Yy0zMDI3MWY4MmUzMzUifQ.l4P28keLxSmWR8Rv963zRS2bFRE-FGIJcvsI52YKjU4UULqSR5XTYVKsK0lixlgD132hMkoyRR2xohYapEyQ5gc74E-7q4tA_jSGfA3Il-Z_iZxL0qh-0aavoiwQ_0bphYBsdQxdAm4-kKNrsL9VP_OmAW0UKKDiXvJRSdkGDVfSuzaqI_R8COV3hgdlzY_3aWq_B80_3m6i3hy9V6xYA8bIcVE-WcHmY2rZikOyO0m2K-ZHYn-fYNH_azUybZOy97lsUoEamcOVOuxcIgC1XoF8WTegoZQF9lAQvtgotKcys-N8jeTmy7c_y3vWXJ1n8duJ7zVfRcKd7BJeJLpQR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0" y="1575034"/>
            <a:ext cx="5626873" cy="29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81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Uploads, Interests and Electronic Signatures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20624" y="1397557"/>
            <a:ext cx="5590476" cy="4351338"/>
          </a:xfrm>
        </p:spPr>
        <p:txBody>
          <a:bodyPr/>
          <a:lstStyle/>
          <a:p>
            <a:r>
              <a:rPr lang="en-US" dirty="0"/>
              <a:t>Student and parent/guardian are expected to electronically sign</a:t>
            </a:r>
          </a:p>
          <a:p>
            <a:r>
              <a:rPr lang="en-US" dirty="0"/>
              <a:t>Acknowledgement that their application is truthful</a:t>
            </a:r>
          </a:p>
          <a:p>
            <a:r>
              <a:rPr lang="en-US" dirty="0"/>
              <a:t>Admission may be rescinded if the application is not truthful</a:t>
            </a:r>
          </a:p>
        </p:txBody>
      </p:sp>
      <p:sp>
        <p:nvSpPr>
          <p:cNvPr id="5" name="AutoShape 2" descr="https://attachment.outlook.office.net/owa/kisha.verdusco@detroitk12.org/service.svc/s/GetFileAttachment?id=AAMkADViODYzMmI2LWU5OGItNDg5My04ZWYzLWZiY2U3ZjdhYzE2NgBGAAAAAADlR1NIbtb5QIjK%2FdPUGyvvBwBLcKVFdI24RZPVo2lCmRfhAAAAAAEMAAAH8%2BrFKBxaQ403sNyPaElmAAJFDZarAAABEgAQAEcrBXOu52RNo0zQED8sFD4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attachment.outlook.office.net/owa/kisha.verdusco@detroitk12.org/service.svc/s/GetFileAttachment?id=AAMkADViODYzMmI2LWU5OGItNDg5My04ZWYzLWZiY2U3ZjdhYzE2NgBGAAAAAADlR1NIbtb5QIjK%2FdPUGyvvBwBLcKVFdI24RZPVo2lCmRfhAAAAAAEMAAAH8%2BrFKBxaQ403sNyPaElmAAJFDZarAAABEgAQAEcrBXOu52RNo0zQED8sFD4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attachment.outlook.office.net/owa/kisha.verdusco@detroitk12.org/service.svc/s/GetFileAttachment?id=AAMkADViODYzMmI2LWU5OGItNDg5My04ZWYzLWZiY2U3ZjdhYzE2NgBGAAAAAADlR1NIbtb5QIjK%2FdPUGyvvBwBLcKVFdI24RZPVo2lCmRfhAAAAAAEMAAAH8%2BrFKBxaQ403sNyPaElmAAJFDZarAAABEgAQAEcrBXOu52RNo0zQED8sFD4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attachment.outlook.office.net/owa/kisha.verdusco@detroitk12.org/service.svc/s/GetFileAttachment?id=AAMkADViODYzMmI2LWU5OGItNDg5My04ZWYzLWZiY2U3ZjdhYzE2NgBGAAAAAADlR1NIbtb5QIjK%2FdPUGyvvBwBLcKVFdI24RZPVo2lCmRfhAAAAAAEMAAAH8%2BrFKBxaQ403sNyPaElmAAJFDZarAAABEgAQAEcrBXOu52RNo0zQED8sFD4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s://attachment.outlook.office.net/owa/kisha.verdusco@detroitk12.org/service.svc/s/GetFileAttachment?id=AAMkADViODYzMmI2LWU5OGItNDg5My04ZWYzLWZiY2U3ZjdhYzE2NgBGAAAAAADlR1NIbtb5QIjK%2FdPUGyvvBwBLcKVFdI24RZPVo2lCmRfhAAAAAAEMAAAH8%2BrFKBxaQ403sNyPaElmAAJFDZarAAABEgAQAEcrBXOu52RNo0zQED8sFD4%3D&amp;X-OWA-CANARY=LtIQ_VpVk0KJXs9bkqwfLVAU2TMdVtYY1po6j2jkF5Vs7Nc-FDqxcqvWHIfpsRu27Y_EdNRuBLI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ExNDcsImV4cCI6MTU0MzUxMTc0NywiaXNzIjoiMDAwMDAwMDItMDAwMC0wZmYxLWNlMDAtMDAwMDAwMDAwMDAwQDJlYTJkMGRjLTg4OWQtNDJiYy05YjRjLTMwMjcxZjgyZTMzNSIsImF1ZCI6IjAwMDAwMDAyLTAwMDAtMGZmMS1jZTAwLTAwMDAwMDAwMDAwMC9hdHRhY2htZW50Lm91dGxvb2sub2ZmaWNlLm5ldEAyZWEyZDBkYy04ODlkLTQyYmMtOWI0Yy0zMDI3MWY4MmUzMzUifQ.QnbpYhiEDzFT4jD4XNPfGi66aV92RlJ86CXnyXRM7dHFv-luyKCFWYOz_JQHqcbg61ZI-iNqt84bGesdCrA64ESwkiqWeS2OtMK4bpixU2pr0wYkAxA5LQG1G3Co5SCvomxXrwZa-L4Z5GFRUGkdlQcd3hyRFaBgOrIoODHkxM02XITkHDgyM9G7GnHUXpU91RDpwCzt5jM6SUnTKGXXyY0f7iiH0S4gBhhmfTgBk9wRKwFiHghQi3FNujf2w8NKp4f3cjs-imPPpy_GRVoIo3eRP2UiFigGzvRiePodyAhkMzLtHtJnbnsJ7ByyI4v8maUnFOVGIaO9Z1ebFOAyIA&amp;owa=outlook.office.com&amp;isImagePreview=Tru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attachment.outlook.office.net/owa/kisha.verdusco@detroitk12.org/service.svc/s/GetFileAttachment?id=AAMkADViODYzMmI2LWU5OGItNDg5My04ZWYzLWZiY2U3ZjdhYzE2NgBGAAAAAADlR1NIbtb5QIjK%2FdPUGyvvBwBLcKVFdI24RZPVo2lCmRfhAAAAAAEMAAAH8%2BrFKBxaQ403sNyPaElmAAJFDZazAAABEgAQADbRyUbp8y1NndpvsqHcF0Y%3D&amp;X-OWA-CANARY=0p7X3HyspkGU9-Ls3ZhxvuCyOcYfVtYYCGtbtd2nLMJP1F3kUxxr0rykMFqVhsgoKy7wDf_DpOY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IzNDcsImV4cCI6MTU0MzUxMjk0NywiaXNzIjoiMDAwMDAwMDItMDAwMC0wZmYxLWNlMDAtMDAwMDAwMDAwMDAwQDJlYTJkMGRjLTg4OWQtNDJiYy05YjRjLTMwMjcxZjgyZTMzNSIsImF1ZCI6IjAwMDAwMDAyLTAwMDAtMGZmMS1jZTAwLTAwMDAwMDAwMDAwMC9hdHRhY2htZW50Lm91dGxvb2sub2ZmaWNlLm5ldEAyZWEyZDBkYy04ODlkLTQyYmMtOWI0Yy0zMDI3MWY4MmUzMzUifQ.UtbbPtjagM8bWmvToapTgDzMTG2VlmiP18upB04Sd0E1i5PVxkyvxaYs7toROaMXiNtCDBYH7DmY2z-ulKuJ_Jcgahbusib1owpG8kenHNC-ULTlcT1085VQp6-d7Vi9bpueiBRm-kYGLaudVc6eA1lPdp8-vtEoIea7dLTphqPY2vmsIgMQQDBiHNDbYl0UM-exgS1VaeK1TBkLXyAAhO1UXu8A7BWb3KQDzcbfdAaaSWlxszxoRsSh4e-D3Xy3_yjNKPgDHl7HS5dnt9Wl41QuWWX4QOH50v3v1KvQjjkHKA7jSlE711zTOh2dwe0eBZ2mOzcI_socmVbNyxPz1A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97557"/>
            <a:ext cx="4944932" cy="46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91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1192" y="1397557"/>
            <a:ext cx="4499907" cy="4351338"/>
          </a:xfrm>
        </p:spPr>
        <p:txBody>
          <a:bodyPr/>
          <a:lstStyle/>
          <a:p>
            <a:r>
              <a:rPr lang="en-US" dirty="0"/>
              <a:t>All successful applicants will get a confirmation email. </a:t>
            </a:r>
          </a:p>
          <a:p>
            <a:endParaRPr lang="en-US" dirty="0"/>
          </a:p>
        </p:txBody>
      </p:sp>
      <p:pic>
        <p:nvPicPr>
          <p:cNvPr id="5122" name="Picture 2" descr="https://attachment.outlook.office.net/owa/kisha.verdusco@detroitk12.org/service.svc/s/GetFileAttachment?id=AAMkADViODYzMmI2LWU5OGItNDg5My04ZWYzLWZiY2U3ZjdhYzE2NgBGAAAAAADlR1NIbtb5QIjK%2FdPUGyvvBwBLcKVFdI24RZPVo2lCmRfhAAAAAAEMAAAH8%2BrFKBxaQ403sNyPaElmAAJFDZa3AAABEgAQAArGkAQ7EtxCqxEssPNanyM%3D&amp;X-OWA-CANARY=etSWUtpMnEStnpNCIgRE4XAEbTEjVtYY5sbWIRqpqK0PFfOqCRkZwyKjvDbe8vzyezZCXVpzvvQ.&amp;token=eyJhbGciOiJSUzI1NiIsImtpZCI6IjA2MDBGOUY2NzQ2MjA3MzdFNzM0MDRFMjg3QzQ1QTgxOENCN0NFQjgiLCJ4NXQiOiJCZ0Q1OW5SaUJ6Zm5OQVRpaDhSYWdZeTN6cmciLCJ0eXAiOiJKV1QifQ.eyJ2ZXIiOiJFeGNoYW5nZS5DYWxsYmFjay5WMSIsImFwcGN0eHNlbmRlciI6Ik93YURvd25sb2FkQDJlYTJkMGRjLTg4OWQtNDJiYy05YjRjLTMwMjcxZjgyZTMzNSIsImFwcGN0eCI6IntcIm1zZXhjaHByb3RcIjpcIm93YVwiLFwicHJpbWFyeXNpZFwiOlwiUy0xLTUtMjEtODAyNjY5NTQ0LTc0NTY1MTA0MS0zOTM4MzcwMTM3LTU3NTcyNDVcIixcInB1aWRcIjpcIjExNTM5NzcwMjUyOTE4MDIzMDNcIixcIm9pZFwiOlwiOTc0MzBhNjItZjM4ZS00MDZlLWI4OWYtODQ4YjE2ZWNkZWM3XCIsXCJzY29wZVwiOlwiT3dhRG93bmxvYWRcIn0iLCJuYmYiOjE1NDM1MTM4MjksImV4cCI6MTU0MzUxNDQyOSwiaXNzIjoiMDAwMDAwMDItMDAwMC0wZmYxLWNlMDAtMDAwMDAwMDAwMDAwQDJlYTJkMGRjLTg4OWQtNDJiYy05YjRjLTMwMjcxZjgyZTMzNSIsImF1ZCI6IjAwMDAwMDAyLTAwMDAtMGZmMS1jZTAwLTAwMDAwMDAwMDAwMC9hdHRhY2htZW50Lm91dGxvb2sub2ZmaWNlLm5ldEAyZWEyZDBkYy04ODlkLTQyYmMtOWI0Yy0zMDI3MWY4MmUzMzUifQ.l4P28keLxSmWR8Rv963zRS2bFRE-FGIJcvsI52YKjU4UULqSR5XTYVKsK0lixlgD132hMkoyRR2xohYapEyQ5gc74E-7q4tA_jSGfA3Il-Z_iZxL0qh-0aavoiwQ_0bphYBsdQxdAm4-kKNrsL9VP_OmAW0UKKDiXvJRSdkGDVfSuzaqI_R8COV3hgdlzY_3aWq_B80_3m6i3hy9V6xYA8bIcVE-WcHmY2rZikOyO0m2K-ZHYn-fYNH_azUybZOy97lsUoEamcOVOuxcIgC1XoF8WTegoZQF9lAQvtgotKcys-N8jeTmy7c_y3vWXJ1n8duJ7zVfRcKd7BJeJLpQR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0" y="1397557"/>
            <a:ext cx="4844264" cy="32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38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s">
            <a:extLst>
              <a:ext uri="{FF2B5EF4-FFF2-40B4-BE49-F238E27FC236}">
                <a16:creationId xmlns:a16="http://schemas.microsoft.com/office/drawing/2014/main" id="{C21825FC-E214-4DA4-A871-179930A3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16" y="2603909"/>
            <a:ext cx="4836242" cy="32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4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Exam High Schools</a:t>
            </a:r>
          </a:p>
        </p:txBody>
      </p:sp>
      <p:pic>
        <p:nvPicPr>
          <p:cNvPr id="5" name="Content Placeholder 4" descr="Image result for cass technical high school detroit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5" y="1041456"/>
            <a:ext cx="2336101" cy="23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renaissance high school phoen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53" y="1319344"/>
            <a:ext cx="2156183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outheastern high school jungale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90" y="3600051"/>
            <a:ext cx="2093793" cy="20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marygrove colle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76" y="4193754"/>
            <a:ext cx="3992966" cy="15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0" y="3600051"/>
            <a:ext cx="2179964" cy="2179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7564" y="1420723"/>
            <a:ext cx="5083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Cass Technical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Martin Luther King Jr. Senior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School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Marygrove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Renaissance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Southeastern High School</a:t>
            </a:r>
          </a:p>
        </p:txBody>
      </p:sp>
    </p:spTree>
    <p:extLst>
      <p:ext uri="{BB962C8B-B14F-4D97-AF65-F5344CB8AC3E}">
        <p14:creationId xmlns:p14="http://schemas.microsoft.com/office/powerpoint/2010/main" val="35985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school at </a:t>
            </a:r>
            <a:r>
              <a:rPr lang="en-US" dirty="0" err="1"/>
              <a:t>Marygrove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117" y="1530999"/>
            <a:ext cx="4899170" cy="287244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Opening fall 2019 on the </a:t>
            </a:r>
            <a:r>
              <a:rPr lang="en-US" sz="3000" dirty="0" err="1"/>
              <a:t>Marygrove</a:t>
            </a:r>
            <a:r>
              <a:rPr lang="en-US" sz="3000" dirty="0"/>
              <a:t> College campus</a:t>
            </a:r>
          </a:p>
          <a:p>
            <a:r>
              <a:rPr lang="en-US" sz="3000" dirty="0"/>
              <a:t>9</a:t>
            </a:r>
            <a:r>
              <a:rPr lang="en-US" sz="3000" baseline="30000" dirty="0"/>
              <a:t>th</a:t>
            </a:r>
            <a:r>
              <a:rPr lang="en-US" sz="3000" dirty="0"/>
              <a:t> grade only </a:t>
            </a:r>
          </a:p>
          <a:p>
            <a:r>
              <a:rPr lang="en-US" sz="3000" dirty="0"/>
              <a:t>Neighborhood enrollment preference</a:t>
            </a:r>
          </a:p>
          <a:p>
            <a:r>
              <a:rPr lang="en-US" sz="3000" dirty="0"/>
              <a:t>Social Justice and Engineering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marygrove colle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" t="-206" r="4970" b="206"/>
          <a:stretch/>
        </p:blipFill>
        <p:spPr bwMode="auto">
          <a:xfrm>
            <a:off x="5467827" y="1530999"/>
            <a:ext cx="6296073" cy="43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marygrov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rygrove college"/>
          <p:cNvSpPr>
            <a:spLocks noChangeAspect="1" noChangeArrowheads="1"/>
          </p:cNvSpPr>
          <p:nvPr/>
        </p:nvSpPr>
        <p:spPr bwMode="auto">
          <a:xfrm>
            <a:off x="307975" y="1413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marygrove coll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6" y="5313449"/>
            <a:ext cx="2696682" cy="10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8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431247"/>
              </p:ext>
            </p:extLst>
          </p:nvPr>
        </p:nvGraphicFramePr>
        <p:xfrm>
          <a:off x="343949" y="1426127"/>
          <a:ext cx="11419951" cy="432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6678" y="5125673"/>
            <a:ext cx="8014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DPSCD 8</a:t>
            </a:r>
            <a:r>
              <a:rPr lang="en-US" sz="3000" baseline="30000" dirty="0"/>
              <a:t>th</a:t>
            </a:r>
            <a:r>
              <a:rPr lang="en-US" sz="3000" dirty="0"/>
              <a:t> Graders Test Window: Jan. 14-25, 2019</a:t>
            </a:r>
          </a:p>
        </p:txBody>
      </p:sp>
    </p:spTree>
    <p:extLst>
      <p:ext uri="{BB962C8B-B14F-4D97-AF65-F5344CB8AC3E}">
        <p14:creationId xmlns:p14="http://schemas.microsoft.com/office/powerpoint/2010/main" val="406455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9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83" y="1325461"/>
            <a:ext cx="4670053" cy="46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High School Assessment Administration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0056" y="1520866"/>
            <a:ext cx="6611311" cy="4351338"/>
          </a:xfrm>
        </p:spPr>
        <p:txBody>
          <a:bodyPr>
            <a:normAutofit/>
          </a:bodyPr>
          <a:lstStyle/>
          <a:p>
            <a:r>
              <a:rPr lang="en-US" dirty="0"/>
              <a:t>January 14 – January 25, 2019</a:t>
            </a:r>
          </a:p>
          <a:p>
            <a:r>
              <a:rPr lang="en-US" dirty="0"/>
              <a:t>Exam is worth 40% of the application 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graders will be tested in school</a:t>
            </a:r>
          </a:p>
          <a:p>
            <a:r>
              <a:rPr lang="en-US" dirty="0"/>
              <a:t>Testing duration is roughly 2.5 hours</a:t>
            </a:r>
          </a:p>
          <a:p>
            <a:r>
              <a:rPr lang="en-US" dirty="0"/>
              <a:t>Only students who are on a high school diploma track are eligible to test</a:t>
            </a:r>
          </a:p>
          <a:p>
            <a:r>
              <a:rPr lang="en-US" dirty="0"/>
              <a:t>Accommodations must be provided to students whose IEPs require them</a:t>
            </a:r>
          </a:p>
        </p:txBody>
      </p:sp>
      <p:sp>
        <p:nvSpPr>
          <p:cNvPr id="5" name="AutoShape 2" descr="Image result for 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AD987-8D18-43B6-AEE7-4C0E1AC9D2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Completion Rate Updates from District Assessment Staff:</a:t>
            </a:r>
          </a:p>
          <a:p>
            <a:pPr lvl="1"/>
            <a:r>
              <a:rPr lang="en-US" sz="3200" dirty="0"/>
              <a:t>Thursday January 17 – interim completion rate</a:t>
            </a:r>
          </a:p>
          <a:p>
            <a:pPr lvl="1"/>
            <a:r>
              <a:rPr lang="en-US" sz="3200" dirty="0"/>
              <a:t>Wednesday January 23 – interim completion rate</a:t>
            </a:r>
          </a:p>
          <a:p>
            <a:pPr lvl="1"/>
            <a:r>
              <a:rPr lang="en-US" sz="3200" dirty="0"/>
              <a:t>Friday January 25 – final completion rate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Student Population: All currently enrolled eighth grade students not eligible for </a:t>
            </a:r>
            <a:r>
              <a:rPr lang="en-US" sz="3200" dirty="0" err="1"/>
              <a:t>Mi</a:t>
            </a:r>
            <a:r>
              <a:rPr lang="en-US" sz="3200" dirty="0"/>
              <a:t>-Access</a:t>
            </a:r>
          </a:p>
        </p:txBody>
      </p:sp>
    </p:spTree>
    <p:extLst>
      <p:ext uri="{BB962C8B-B14F-4D97-AF65-F5344CB8AC3E}">
        <p14:creationId xmlns:p14="http://schemas.microsoft.com/office/powerpoint/2010/main" val="292476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PSCD">
      <a:dk1>
        <a:srgbClr val="413E3B"/>
      </a:dk1>
      <a:lt1>
        <a:srgbClr val="FFFFFF"/>
      </a:lt1>
      <a:dk2>
        <a:srgbClr val="385988"/>
      </a:dk2>
      <a:lt2>
        <a:srgbClr val="7AB1E8"/>
      </a:lt2>
      <a:accent1>
        <a:srgbClr val="385988"/>
      </a:accent1>
      <a:accent2>
        <a:srgbClr val="143F6A"/>
      </a:accent2>
      <a:accent3>
        <a:srgbClr val="F79B2E"/>
      </a:accent3>
      <a:accent4>
        <a:srgbClr val="7AB1E8"/>
      </a:accent4>
      <a:accent5>
        <a:srgbClr val="BAD739"/>
      </a:accent5>
      <a:accent6>
        <a:srgbClr val="FFFFFF"/>
      </a:accent6>
      <a:hlink>
        <a:srgbClr val="7AB1E8"/>
      </a:hlink>
      <a:folHlink>
        <a:srgbClr val="F79B2E"/>
      </a:folHlink>
    </a:clrScheme>
    <a:fontScheme name="Custom 2">
      <a:majorFont>
        <a:latin typeface="Franklin Gothic De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477360D9AA44FB60E0C3E52D4E0BE" ma:contentTypeVersion="9" ma:contentTypeDescription="Create a new document." ma:contentTypeScope="" ma:versionID="9e64a48d36feb9c7318c0a438041ec37">
  <xsd:schema xmlns:xsd="http://www.w3.org/2001/XMLSchema" xmlns:xs="http://www.w3.org/2001/XMLSchema" xmlns:p="http://schemas.microsoft.com/office/2006/metadata/properties" xmlns:ns2="79ad694a-9d62-45d9-b3d0-26a7a9df40b4" xmlns:ns3="c2678c5d-f9b2-42e6-8189-f9b60c6c69cc" targetNamespace="http://schemas.microsoft.com/office/2006/metadata/properties" ma:root="true" ma:fieldsID="c6be5fada4c4c32097df12bab24025b2" ns2:_="" ns3:_="">
    <xsd:import namespace="79ad694a-9d62-45d9-b3d0-26a7a9df40b4"/>
    <xsd:import namespace="c2678c5d-f9b2-42e6-8189-f9b60c6c69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694a-9d62-45d9-b3d0-26a7a9df4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78c5d-f9b2-42e6-8189-f9b60c6c6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3A113-5F77-4C41-8B8D-68D54E250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d694a-9d62-45d9-b3d0-26a7a9df40b4"/>
    <ds:schemaRef ds:uri="c2678c5d-f9b2-42e6-8189-f9b60c6c6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13E77-2798-48E7-82A2-E058EDAB5EF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2678c5d-f9b2-42e6-8189-f9b60c6c69c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9ad694a-9d62-45d9-b3d0-26a7a9df40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D02310-8A61-4127-82FC-DEF6EAE61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12253</TotalTime>
  <Words>1001</Words>
  <Application>Microsoft Office PowerPoint</Application>
  <PresentationFormat>Widescreen</PresentationFormat>
  <Paragraphs>223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Poppins SemiBold</vt:lpstr>
      <vt:lpstr>Times New Roman</vt:lpstr>
      <vt:lpstr>TT Norms</vt:lpstr>
      <vt:lpstr>Office Theme</vt:lpstr>
      <vt:lpstr>PowerPoint Presentation</vt:lpstr>
      <vt:lpstr>Agenda</vt:lpstr>
      <vt:lpstr>PowerPoint Presentation</vt:lpstr>
      <vt:lpstr>2019 Exam High Schools</vt:lpstr>
      <vt:lpstr>New school at Marygrove</vt:lpstr>
      <vt:lpstr>Important Dates</vt:lpstr>
      <vt:lpstr>The Assessment</vt:lpstr>
      <vt:lpstr>Exam High School Assessment Administration</vt:lpstr>
      <vt:lpstr>Assessment Information</vt:lpstr>
      <vt:lpstr>Next Steps for Schools</vt:lpstr>
      <vt:lpstr>Out-of-District Testing </vt:lpstr>
      <vt:lpstr>The Application</vt:lpstr>
      <vt:lpstr>What counselors should know</vt:lpstr>
      <vt:lpstr>Application Score Values</vt:lpstr>
      <vt:lpstr>New Application Management System</vt:lpstr>
      <vt:lpstr>To apply: Detroitk12.org/examschools </vt:lpstr>
      <vt:lpstr>Supports for Families</vt:lpstr>
      <vt:lpstr>Supports for Families</vt:lpstr>
      <vt:lpstr>Supports for Families</vt:lpstr>
      <vt:lpstr>Spreading the Word</vt:lpstr>
      <vt:lpstr>Submittable Tutorial</vt:lpstr>
      <vt:lpstr>Setting Up a Submittable Account</vt:lpstr>
      <vt:lpstr>Selecting an Application</vt:lpstr>
      <vt:lpstr>Logging in</vt:lpstr>
      <vt:lpstr>Terms and Conditions</vt:lpstr>
      <vt:lpstr>Contact information</vt:lpstr>
      <vt:lpstr>Student Information</vt:lpstr>
      <vt:lpstr>Exam school selection and ranking</vt:lpstr>
      <vt:lpstr>DPSCD Students</vt:lpstr>
      <vt:lpstr>DPSCD Students</vt:lpstr>
      <vt:lpstr>File Uploads</vt:lpstr>
      <vt:lpstr>Reference Request</vt:lpstr>
      <vt:lpstr>Uploads, Interests and Electronic Signatures</vt:lpstr>
      <vt:lpstr>PowerPoint Presentation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Barr, Ashley L.</dc:creator>
  <cp:lastModifiedBy>Audra Butler</cp:lastModifiedBy>
  <cp:revision>371</cp:revision>
  <cp:lastPrinted>2017-11-14T15:48:54Z</cp:lastPrinted>
  <dcterms:created xsi:type="dcterms:W3CDTF">2017-03-01T14:39:15Z</dcterms:created>
  <dcterms:modified xsi:type="dcterms:W3CDTF">2018-12-20T14:51:05Z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0x010100587477360D9AA44FB60E0C3E52D4E0BE</vt:lpwstr>
  </property>
</Properties>
</file>